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9" r:id="rId4"/>
    <p:sldId id="260" r:id="rId5"/>
    <p:sldId id="272" r:id="rId6"/>
    <p:sldId id="273" r:id="rId7"/>
    <p:sldId id="267" r:id="rId8"/>
    <p:sldId id="278" r:id="rId9"/>
    <p:sldId id="274" r:id="rId10"/>
    <p:sldId id="275" r:id="rId11"/>
    <p:sldId id="276" r:id="rId12"/>
    <p:sldId id="277" r:id="rId13"/>
    <p:sldId id="297" r:id="rId14"/>
    <p:sldId id="279" r:id="rId15"/>
    <p:sldId id="287" r:id="rId16"/>
    <p:sldId id="289" r:id="rId17"/>
    <p:sldId id="290" r:id="rId18"/>
    <p:sldId id="291" r:id="rId19"/>
    <p:sldId id="298" r:id="rId20"/>
    <p:sldId id="280" r:id="rId21"/>
    <p:sldId id="281" r:id="rId22"/>
  </p:sldIdLst>
  <p:sldSz cx="18288000" cy="10287000"/>
  <p:notesSz cx="6858000" cy="9144000"/>
  <p:embeddedFontLst>
    <p:embeddedFont>
      <p:font typeface="Aptos" panose="020B0004020202020204" pitchFamily="3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Poppins Bold" panose="00000800000000000000" charset="0"/>
      <p:regular r:id="rId36"/>
    </p:embeddedFont>
    <p:embeddedFont>
      <p:font typeface="Poppins Semi-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D8E12-D886-467B-A1DD-F240D2BF5670}" v="13" dt="2024-11-01T23:22:10.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432"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z Granadillo Claudia E De La" userId="767cddd0-129e-4547-9239-3b7dd5c35b8f" providerId="ADAL" clId="{A37D8E12-D886-467B-A1DD-F240D2BF5670}"/>
    <pc:docChg chg="custSel addSld delSld modSld sldOrd">
      <pc:chgData name="Hoz Granadillo Claudia E De La" userId="767cddd0-129e-4547-9239-3b7dd5c35b8f" providerId="ADAL" clId="{A37D8E12-D886-467B-A1DD-F240D2BF5670}" dt="2024-11-01T23:29:15.417" v="310" actId="1076"/>
      <pc:docMkLst>
        <pc:docMk/>
      </pc:docMkLst>
      <pc:sldChg chg="del">
        <pc:chgData name="Hoz Granadillo Claudia E De La" userId="767cddd0-129e-4547-9239-3b7dd5c35b8f" providerId="ADAL" clId="{A37D8E12-D886-467B-A1DD-F240D2BF5670}" dt="2024-11-01T23:26:26.585" v="276" actId="47"/>
        <pc:sldMkLst>
          <pc:docMk/>
          <pc:sldMk cId="0" sldId="258"/>
        </pc:sldMkLst>
      </pc:sldChg>
      <pc:sldChg chg="del">
        <pc:chgData name="Hoz Granadillo Claudia E De La" userId="767cddd0-129e-4547-9239-3b7dd5c35b8f" providerId="ADAL" clId="{A37D8E12-D886-467B-A1DD-F240D2BF5670}" dt="2024-11-01T23:26:28.703" v="277" actId="47"/>
        <pc:sldMkLst>
          <pc:docMk/>
          <pc:sldMk cId="0" sldId="261"/>
        </pc:sldMkLst>
      </pc:sldChg>
      <pc:sldChg chg="del">
        <pc:chgData name="Hoz Granadillo Claudia E De La" userId="767cddd0-129e-4547-9239-3b7dd5c35b8f" providerId="ADAL" clId="{A37D8E12-D886-467B-A1DD-F240D2BF5670}" dt="2024-11-01T23:26:30.049" v="278" actId="47"/>
        <pc:sldMkLst>
          <pc:docMk/>
          <pc:sldMk cId="0" sldId="262"/>
        </pc:sldMkLst>
      </pc:sldChg>
      <pc:sldChg chg="del">
        <pc:chgData name="Hoz Granadillo Claudia E De La" userId="767cddd0-129e-4547-9239-3b7dd5c35b8f" providerId="ADAL" clId="{A37D8E12-D886-467B-A1DD-F240D2BF5670}" dt="2024-11-01T23:26:31.165" v="279" actId="47"/>
        <pc:sldMkLst>
          <pc:docMk/>
          <pc:sldMk cId="0" sldId="263"/>
        </pc:sldMkLst>
      </pc:sldChg>
      <pc:sldChg chg="del">
        <pc:chgData name="Hoz Granadillo Claudia E De La" userId="767cddd0-129e-4547-9239-3b7dd5c35b8f" providerId="ADAL" clId="{A37D8E12-D886-467B-A1DD-F240D2BF5670}" dt="2024-11-01T23:26:32.368" v="280" actId="47"/>
        <pc:sldMkLst>
          <pc:docMk/>
          <pc:sldMk cId="0" sldId="264"/>
        </pc:sldMkLst>
      </pc:sldChg>
      <pc:sldChg chg="del">
        <pc:chgData name="Hoz Granadillo Claudia E De La" userId="767cddd0-129e-4547-9239-3b7dd5c35b8f" providerId="ADAL" clId="{A37D8E12-D886-467B-A1DD-F240D2BF5670}" dt="2024-11-01T23:26:33.909" v="281" actId="47"/>
        <pc:sldMkLst>
          <pc:docMk/>
          <pc:sldMk cId="0" sldId="265"/>
        </pc:sldMkLst>
      </pc:sldChg>
      <pc:sldChg chg="del">
        <pc:chgData name="Hoz Granadillo Claudia E De La" userId="767cddd0-129e-4547-9239-3b7dd5c35b8f" providerId="ADAL" clId="{A37D8E12-D886-467B-A1DD-F240D2BF5670}" dt="2024-11-01T23:26:35.274" v="282" actId="47"/>
        <pc:sldMkLst>
          <pc:docMk/>
          <pc:sldMk cId="0" sldId="266"/>
        </pc:sldMkLst>
      </pc:sldChg>
      <pc:sldChg chg="del">
        <pc:chgData name="Hoz Granadillo Claudia E De La" userId="767cddd0-129e-4547-9239-3b7dd5c35b8f" providerId="ADAL" clId="{A37D8E12-D886-467B-A1DD-F240D2BF5670}" dt="2024-11-01T23:26:36.270" v="283" actId="47"/>
        <pc:sldMkLst>
          <pc:docMk/>
          <pc:sldMk cId="0" sldId="268"/>
        </pc:sldMkLst>
      </pc:sldChg>
      <pc:sldChg chg="del">
        <pc:chgData name="Hoz Granadillo Claudia E De La" userId="767cddd0-129e-4547-9239-3b7dd5c35b8f" providerId="ADAL" clId="{A37D8E12-D886-467B-A1DD-F240D2BF5670}" dt="2024-11-01T23:26:38.367" v="284" actId="47"/>
        <pc:sldMkLst>
          <pc:docMk/>
          <pc:sldMk cId="0" sldId="269"/>
        </pc:sldMkLst>
      </pc:sldChg>
      <pc:sldChg chg="del">
        <pc:chgData name="Hoz Granadillo Claudia E De La" userId="767cddd0-129e-4547-9239-3b7dd5c35b8f" providerId="ADAL" clId="{A37D8E12-D886-467B-A1DD-F240D2BF5670}" dt="2024-11-01T23:26:39.938" v="285" actId="47"/>
        <pc:sldMkLst>
          <pc:docMk/>
          <pc:sldMk cId="0" sldId="270"/>
        </pc:sldMkLst>
      </pc:sldChg>
      <pc:sldChg chg="del">
        <pc:chgData name="Hoz Granadillo Claudia E De La" userId="767cddd0-129e-4547-9239-3b7dd5c35b8f" providerId="ADAL" clId="{A37D8E12-D886-467B-A1DD-F240D2BF5670}" dt="2024-11-01T23:26:25.406" v="275" actId="47"/>
        <pc:sldMkLst>
          <pc:docMk/>
          <pc:sldMk cId="1643830464" sldId="271"/>
        </pc:sldMkLst>
      </pc:sldChg>
      <pc:sldChg chg="modSp mod">
        <pc:chgData name="Hoz Granadillo Claudia E De La" userId="767cddd0-129e-4547-9239-3b7dd5c35b8f" providerId="ADAL" clId="{A37D8E12-D886-467B-A1DD-F240D2BF5670}" dt="2024-11-01T23:18:14.885" v="194" actId="6549"/>
        <pc:sldMkLst>
          <pc:docMk/>
          <pc:sldMk cId="1383906029" sldId="274"/>
        </pc:sldMkLst>
        <pc:spChg chg="mod">
          <ac:chgData name="Hoz Granadillo Claudia E De La" userId="767cddd0-129e-4547-9239-3b7dd5c35b8f" providerId="ADAL" clId="{A37D8E12-D886-467B-A1DD-F240D2BF5670}" dt="2024-11-01T23:18:14.885" v="194" actId="6549"/>
          <ac:spMkLst>
            <pc:docMk/>
            <pc:sldMk cId="1383906029" sldId="274"/>
            <ac:spMk id="23" creationId="{00000000-0000-0000-0000-000000000000}"/>
          </ac:spMkLst>
        </pc:spChg>
      </pc:sldChg>
      <pc:sldChg chg="modSp mod">
        <pc:chgData name="Hoz Granadillo Claudia E De La" userId="767cddd0-129e-4547-9239-3b7dd5c35b8f" providerId="ADAL" clId="{A37D8E12-D886-467B-A1DD-F240D2BF5670}" dt="2024-11-01T23:07:28.412" v="59" actId="1076"/>
        <pc:sldMkLst>
          <pc:docMk/>
          <pc:sldMk cId="3505332000" sldId="275"/>
        </pc:sldMkLst>
        <pc:spChg chg="mod">
          <ac:chgData name="Hoz Granadillo Claudia E De La" userId="767cddd0-129e-4547-9239-3b7dd5c35b8f" providerId="ADAL" clId="{A37D8E12-D886-467B-A1DD-F240D2BF5670}" dt="2024-11-01T23:07:28.412" v="59" actId="1076"/>
          <ac:spMkLst>
            <pc:docMk/>
            <pc:sldMk cId="3505332000" sldId="275"/>
            <ac:spMk id="6" creationId="{04519673-3D82-9CA3-4E5E-BCF726391ED9}"/>
          </ac:spMkLst>
        </pc:spChg>
      </pc:sldChg>
      <pc:sldChg chg="addSp modSp mod">
        <pc:chgData name="Hoz Granadillo Claudia E De La" userId="767cddd0-129e-4547-9239-3b7dd5c35b8f" providerId="ADAL" clId="{A37D8E12-D886-467B-A1DD-F240D2BF5670}" dt="2024-11-01T23:06:51.434" v="27" actId="1076"/>
        <pc:sldMkLst>
          <pc:docMk/>
          <pc:sldMk cId="1017092564" sldId="276"/>
        </pc:sldMkLst>
        <pc:spChg chg="add mod">
          <ac:chgData name="Hoz Granadillo Claudia E De La" userId="767cddd0-129e-4547-9239-3b7dd5c35b8f" providerId="ADAL" clId="{A37D8E12-D886-467B-A1DD-F240D2BF5670}" dt="2024-11-01T23:06:45.080" v="26" actId="1076"/>
          <ac:spMkLst>
            <pc:docMk/>
            <pc:sldMk cId="1017092564" sldId="276"/>
            <ac:spMk id="6" creationId="{D038C44B-EA73-9A85-8477-F214F2BCFA86}"/>
          </ac:spMkLst>
        </pc:spChg>
        <pc:spChg chg="mod">
          <ac:chgData name="Hoz Granadillo Claudia E De La" userId="767cddd0-129e-4547-9239-3b7dd5c35b8f" providerId="ADAL" clId="{A37D8E12-D886-467B-A1DD-F240D2BF5670}" dt="2024-11-01T23:06:41.305" v="25" actId="313"/>
          <ac:spMkLst>
            <pc:docMk/>
            <pc:sldMk cId="1017092564" sldId="276"/>
            <ac:spMk id="23" creationId="{00000000-0000-0000-0000-000000000000}"/>
          </ac:spMkLst>
        </pc:spChg>
        <pc:picChg chg="mod ord">
          <ac:chgData name="Hoz Granadillo Claudia E De La" userId="767cddd0-129e-4547-9239-3b7dd5c35b8f" providerId="ADAL" clId="{A37D8E12-D886-467B-A1DD-F240D2BF5670}" dt="2024-11-01T23:06:51.434" v="27" actId="1076"/>
          <ac:picMkLst>
            <pc:docMk/>
            <pc:sldMk cId="1017092564" sldId="276"/>
            <ac:picMk id="3" creationId="{27FF1AA0-B051-BFB8-E7AC-10CE4D72E58A}"/>
          </ac:picMkLst>
        </pc:picChg>
      </pc:sldChg>
      <pc:sldChg chg="addSp modSp mod">
        <pc:chgData name="Hoz Granadillo Claudia E De La" userId="767cddd0-129e-4547-9239-3b7dd5c35b8f" providerId="ADAL" clId="{A37D8E12-D886-467B-A1DD-F240D2BF5670}" dt="2024-11-01T23:10:28.674" v="109" actId="1076"/>
        <pc:sldMkLst>
          <pc:docMk/>
          <pc:sldMk cId="3257295377" sldId="277"/>
        </pc:sldMkLst>
        <pc:spChg chg="add mod">
          <ac:chgData name="Hoz Granadillo Claudia E De La" userId="767cddd0-129e-4547-9239-3b7dd5c35b8f" providerId="ADAL" clId="{A37D8E12-D886-467B-A1DD-F240D2BF5670}" dt="2024-11-01T23:10:26.603" v="108" actId="1076"/>
          <ac:spMkLst>
            <pc:docMk/>
            <pc:sldMk cId="3257295377" sldId="277"/>
            <ac:spMk id="6" creationId="{09D8D429-01AA-844F-158A-68F9FB606287}"/>
          </ac:spMkLst>
        </pc:spChg>
        <pc:spChg chg="mod">
          <ac:chgData name="Hoz Granadillo Claudia E De La" userId="767cddd0-129e-4547-9239-3b7dd5c35b8f" providerId="ADAL" clId="{A37D8E12-D886-467B-A1DD-F240D2BF5670}" dt="2024-11-01T23:08:32.928" v="84" actId="20577"/>
          <ac:spMkLst>
            <pc:docMk/>
            <pc:sldMk cId="3257295377" sldId="277"/>
            <ac:spMk id="23" creationId="{00000000-0000-0000-0000-000000000000}"/>
          </ac:spMkLst>
        </pc:spChg>
        <pc:picChg chg="mod ord">
          <ac:chgData name="Hoz Granadillo Claudia E De La" userId="767cddd0-129e-4547-9239-3b7dd5c35b8f" providerId="ADAL" clId="{A37D8E12-D886-467B-A1DD-F240D2BF5670}" dt="2024-11-01T23:10:28.674" v="109" actId="1076"/>
          <ac:picMkLst>
            <pc:docMk/>
            <pc:sldMk cId="3257295377" sldId="277"/>
            <ac:picMk id="5" creationId="{E1A00801-39D5-10C5-E525-2262099B0988}"/>
          </ac:picMkLst>
        </pc:picChg>
      </pc:sldChg>
      <pc:sldChg chg="modSp add mod ord">
        <pc:chgData name="Hoz Granadillo Claudia E De La" userId="767cddd0-129e-4547-9239-3b7dd5c35b8f" providerId="ADAL" clId="{A37D8E12-D886-467B-A1DD-F240D2BF5670}" dt="2024-11-01T23:14:46.437" v="161" actId="20577"/>
        <pc:sldMkLst>
          <pc:docMk/>
          <pc:sldMk cId="1887127630" sldId="279"/>
        </pc:sldMkLst>
        <pc:spChg chg="mod">
          <ac:chgData name="Hoz Granadillo Claudia E De La" userId="767cddd0-129e-4547-9239-3b7dd5c35b8f" providerId="ADAL" clId="{A37D8E12-D886-467B-A1DD-F240D2BF5670}" dt="2024-11-01T23:14:46.437" v="161" actId="20577"/>
          <ac:spMkLst>
            <pc:docMk/>
            <pc:sldMk cId="1887127630" sldId="279"/>
            <ac:spMk id="44" creationId="{00000000-0000-0000-0000-000000000000}"/>
          </ac:spMkLst>
        </pc:spChg>
      </pc:sldChg>
      <pc:sldChg chg="modSp add mod">
        <pc:chgData name="Hoz Granadillo Claudia E De La" userId="767cddd0-129e-4547-9239-3b7dd5c35b8f" providerId="ADAL" clId="{A37D8E12-D886-467B-A1DD-F240D2BF5670}" dt="2024-11-01T23:26:52.319" v="289" actId="20577"/>
        <pc:sldMkLst>
          <pc:docMk/>
          <pc:sldMk cId="3403671570" sldId="280"/>
        </pc:sldMkLst>
        <pc:spChg chg="mod">
          <ac:chgData name="Hoz Granadillo Claudia E De La" userId="767cddd0-129e-4547-9239-3b7dd5c35b8f" providerId="ADAL" clId="{A37D8E12-D886-467B-A1DD-F240D2BF5670}" dt="2024-11-01T23:26:52.319" v="289" actId="20577"/>
          <ac:spMkLst>
            <pc:docMk/>
            <pc:sldMk cId="3403671570" sldId="280"/>
            <ac:spMk id="44" creationId="{00000000-0000-0000-0000-000000000000}"/>
          </ac:spMkLst>
        </pc:spChg>
      </pc:sldChg>
      <pc:sldChg chg="modSp add mod">
        <pc:chgData name="Hoz Granadillo Claudia E De La" userId="767cddd0-129e-4547-9239-3b7dd5c35b8f" providerId="ADAL" clId="{A37D8E12-D886-467B-A1DD-F240D2BF5670}" dt="2024-11-01T23:11:31.227" v="145" actId="14100"/>
        <pc:sldMkLst>
          <pc:docMk/>
          <pc:sldMk cId="4010945440" sldId="281"/>
        </pc:sldMkLst>
        <pc:spChg chg="mod">
          <ac:chgData name="Hoz Granadillo Claudia E De La" userId="767cddd0-129e-4547-9239-3b7dd5c35b8f" providerId="ADAL" clId="{A37D8E12-D886-467B-A1DD-F240D2BF5670}" dt="2024-11-01T23:11:31.227" v="145" actId="14100"/>
          <ac:spMkLst>
            <pc:docMk/>
            <pc:sldMk cId="4010945440" sldId="281"/>
            <ac:spMk id="44" creationId="{00000000-0000-0000-0000-000000000000}"/>
          </ac:spMkLst>
        </pc:spChg>
      </pc:sldChg>
      <pc:sldChg chg="add del">
        <pc:chgData name="Hoz Granadillo Claudia E De La" userId="767cddd0-129e-4547-9239-3b7dd5c35b8f" providerId="ADAL" clId="{A37D8E12-D886-467B-A1DD-F240D2BF5670}" dt="2024-11-01T23:22:51.970" v="258" actId="47"/>
        <pc:sldMkLst>
          <pc:docMk/>
          <pc:sldMk cId="2885860839" sldId="282"/>
        </pc:sldMkLst>
      </pc:sldChg>
      <pc:sldChg chg="add del">
        <pc:chgData name="Hoz Granadillo Claudia E De La" userId="767cddd0-129e-4547-9239-3b7dd5c35b8f" providerId="ADAL" clId="{A37D8E12-D886-467B-A1DD-F240D2BF5670}" dt="2024-11-01T23:22:53.115" v="259" actId="47"/>
        <pc:sldMkLst>
          <pc:docMk/>
          <pc:sldMk cId="3278288138" sldId="283"/>
        </pc:sldMkLst>
      </pc:sldChg>
      <pc:sldChg chg="add del">
        <pc:chgData name="Hoz Granadillo Claudia E De La" userId="767cddd0-129e-4547-9239-3b7dd5c35b8f" providerId="ADAL" clId="{A37D8E12-D886-467B-A1DD-F240D2BF5670}" dt="2024-11-01T23:22:54.120" v="260" actId="47"/>
        <pc:sldMkLst>
          <pc:docMk/>
          <pc:sldMk cId="2581262438" sldId="284"/>
        </pc:sldMkLst>
      </pc:sldChg>
      <pc:sldChg chg="add del">
        <pc:chgData name="Hoz Granadillo Claudia E De La" userId="767cddd0-129e-4547-9239-3b7dd5c35b8f" providerId="ADAL" clId="{A37D8E12-D886-467B-A1DD-F240D2BF5670}" dt="2024-11-01T23:22:55.104" v="261" actId="47"/>
        <pc:sldMkLst>
          <pc:docMk/>
          <pc:sldMk cId="438304980" sldId="285"/>
        </pc:sldMkLst>
      </pc:sldChg>
      <pc:sldChg chg="add del">
        <pc:chgData name="Hoz Granadillo Claudia E De La" userId="767cddd0-129e-4547-9239-3b7dd5c35b8f" providerId="ADAL" clId="{A37D8E12-D886-467B-A1DD-F240D2BF5670}" dt="2024-11-01T23:22:56.166" v="262" actId="47"/>
        <pc:sldMkLst>
          <pc:docMk/>
          <pc:sldMk cId="3263413892" sldId="286"/>
        </pc:sldMkLst>
      </pc:sldChg>
      <pc:sldChg chg="addSp delSp modSp add mod">
        <pc:chgData name="Hoz Granadillo Claudia E De La" userId="767cddd0-129e-4547-9239-3b7dd5c35b8f" providerId="ADAL" clId="{A37D8E12-D886-467B-A1DD-F240D2BF5670}" dt="2024-11-01T23:29:15.417" v="310" actId="1076"/>
        <pc:sldMkLst>
          <pc:docMk/>
          <pc:sldMk cId="2408780365" sldId="287"/>
        </pc:sldMkLst>
        <pc:spChg chg="del">
          <ac:chgData name="Hoz Granadillo Claudia E De La" userId="767cddd0-129e-4547-9239-3b7dd5c35b8f" providerId="ADAL" clId="{A37D8E12-D886-467B-A1DD-F240D2BF5670}" dt="2024-11-01T23:25:32.614" v="269" actId="478"/>
          <ac:spMkLst>
            <pc:docMk/>
            <pc:sldMk cId="2408780365" sldId="287"/>
            <ac:spMk id="24" creationId="{00000000-0000-0000-0000-000000000000}"/>
          </ac:spMkLst>
        </pc:spChg>
        <pc:spChg chg="mod">
          <ac:chgData name="Hoz Granadillo Claudia E De La" userId="767cddd0-129e-4547-9239-3b7dd5c35b8f" providerId="ADAL" clId="{A37D8E12-D886-467B-A1DD-F240D2BF5670}" dt="2024-11-01T23:29:15.417" v="310" actId="1076"/>
          <ac:spMkLst>
            <pc:docMk/>
            <pc:sldMk cId="2408780365" sldId="287"/>
            <ac:spMk id="57" creationId="{935C87E6-A1EE-0CF6-040E-1F5FDB2A7D5B}"/>
          </ac:spMkLst>
        </pc:spChg>
        <pc:picChg chg="add mod ord">
          <ac:chgData name="Hoz Granadillo Claudia E De La" userId="767cddd0-129e-4547-9239-3b7dd5c35b8f" providerId="ADAL" clId="{A37D8E12-D886-467B-A1DD-F240D2BF5670}" dt="2024-11-01T23:27:17.060" v="292" actId="14100"/>
          <ac:picMkLst>
            <pc:docMk/>
            <pc:sldMk cId="2408780365" sldId="287"/>
            <ac:picMk id="3" creationId="{488927EF-B344-5BF9-6AA2-E8A3D4AE14AA}"/>
          </ac:picMkLst>
        </pc:picChg>
        <pc:picChg chg="del">
          <ac:chgData name="Hoz Granadillo Claudia E De La" userId="767cddd0-129e-4547-9239-3b7dd5c35b8f" providerId="ADAL" clId="{A37D8E12-D886-467B-A1DD-F240D2BF5670}" dt="2024-11-01T23:15:08.596" v="162" actId="478"/>
          <ac:picMkLst>
            <pc:docMk/>
            <pc:sldMk cId="2408780365" sldId="287"/>
            <ac:picMk id="4" creationId="{2455A300-1F86-2B08-F611-B21E6D4160AB}"/>
          </ac:picMkLst>
        </pc:picChg>
      </pc:sldChg>
      <pc:sldChg chg="delSp add del mod">
        <pc:chgData name="Hoz Granadillo Claudia E De La" userId="767cddd0-129e-4547-9239-3b7dd5c35b8f" providerId="ADAL" clId="{A37D8E12-D886-467B-A1DD-F240D2BF5670}" dt="2024-11-01T23:23:17.855" v="268" actId="47"/>
        <pc:sldMkLst>
          <pc:docMk/>
          <pc:sldMk cId="2715578509" sldId="288"/>
        </pc:sldMkLst>
        <pc:picChg chg="del">
          <ac:chgData name="Hoz Granadillo Claudia E De La" userId="767cddd0-129e-4547-9239-3b7dd5c35b8f" providerId="ADAL" clId="{A37D8E12-D886-467B-A1DD-F240D2BF5670}" dt="2024-11-01T23:16:15.027" v="171" actId="478"/>
          <ac:picMkLst>
            <pc:docMk/>
            <pc:sldMk cId="2715578509" sldId="288"/>
            <ac:picMk id="3" creationId="{5F703A19-8497-C77F-B266-29F64606B72D}"/>
          </ac:picMkLst>
        </pc:picChg>
      </pc:sldChg>
      <pc:sldChg chg="addSp delSp modSp add mod">
        <pc:chgData name="Hoz Granadillo Claudia E De La" userId="767cddd0-129e-4547-9239-3b7dd5c35b8f" providerId="ADAL" clId="{A37D8E12-D886-467B-A1DD-F240D2BF5670}" dt="2024-11-01T23:15:42.430" v="170" actId="1076"/>
        <pc:sldMkLst>
          <pc:docMk/>
          <pc:sldMk cId="3077916521" sldId="289"/>
        </pc:sldMkLst>
        <pc:spChg chg="mod">
          <ac:chgData name="Hoz Granadillo Claudia E De La" userId="767cddd0-129e-4547-9239-3b7dd5c35b8f" providerId="ADAL" clId="{A37D8E12-D886-467B-A1DD-F240D2BF5670}" dt="2024-11-01T23:15:42.430" v="170" actId="1076"/>
          <ac:spMkLst>
            <pc:docMk/>
            <pc:sldMk cId="3077916521" sldId="289"/>
            <ac:spMk id="6" creationId="{04519673-3D82-9CA3-4E5E-BCF726391ED9}"/>
          </ac:spMkLst>
        </pc:spChg>
        <pc:picChg chg="add mod">
          <ac:chgData name="Hoz Granadillo Claudia E De La" userId="767cddd0-129e-4547-9239-3b7dd5c35b8f" providerId="ADAL" clId="{A37D8E12-D886-467B-A1DD-F240D2BF5670}" dt="2024-11-01T23:15:27.258" v="168" actId="1076"/>
          <ac:picMkLst>
            <pc:docMk/>
            <pc:sldMk cId="3077916521" sldId="289"/>
            <ac:picMk id="2" creationId="{4DE0C8D3-0A0C-7869-1EF8-615603EAA46D}"/>
          </ac:picMkLst>
        </pc:picChg>
        <pc:picChg chg="del">
          <ac:chgData name="Hoz Granadillo Claudia E De La" userId="767cddd0-129e-4547-9239-3b7dd5c35b8f" providerId="ADAL" clId="{A37D8E12-D886-467B-A1DD-F240D2BF5670}" dt="2024-11-01T23:15:18.980" v="164" actId="478"/>
          <ac:picMkLst>
            <pc:docMk/>
            <pc:sldMk cId="3077916521" sldId="289"/>
            <ac:picMk id="5" creationId="{85E3305E-5F70-9835-132E-493F867A4700}"/>
          </ac:picMkLst>
        </pc:picChg>
      </pc:sldChg>
      <pc:sldChg chg="addSp delSp modSp add mod">
        <pc:chgData name="Hoz Granadillo Claudia E De La" userId="767cddd0-129e-4547-9239-3b7dd5c35b8f" providerId="ADAL" clId="{A37D8E12-D886-467B-A1DD-F240D2BF5670}" dt="2024-11-01T23:16:45.474" v="181" actId="1076"/>
        <pc:sldMkLst>
          <pc:docMk/>
          <pc:sldMk cId="2302722658" sldId="290"/>
        </pc:sldMkLst>
        <pc:spChg chg="mod">
          <ac:chgData name="Hoz Granadillo Claudia E De La" userId="767cddd0-129e-4547-9239-3b7dd5c35b8f" providerId="ADAL" clId="{A37D8E12-D886-467B-A1DD-F240D2BF5670}" dt="2024-11-01T23:16:45.474" v="181" actId="1076"/>
          <ac:spMkLst>
            <pc:docMk/>
            <pc:sldMk cId="2302722658" sldId="290"/>
            <ac:spMk id="6" creationId="{D038C44B-EA73-9A85-8477-F214F2BCFA86}"/>
          </ac:spMkLst>
        </pc:spChg>
        <pc:picChg chg="add mod">
          <ac:chgData name="Hoz Granadillo Claudia E De La" userId="767cddd0-129e-4547-9239-3b7dd5c35b8f" providerId="ADAL" clId="{A37D8E12-D886-467B-A1DD-F240D2BF5670}" dt="2024-11-01T23:16:23.384" v="175" actId="14100"/>
          <ac:picMkLst>
            <pc:docMk/>
            <pc:sldMk cId="2302722658" sldId="290"/>
            <ac:picMk id="2" creationId="{48DBF4A8-5324-F0D6-C789-28D01C39772A}"/>
          </ac:picMkLst>
        </pc:picChg>
        <pc:picChg chg="del">
          <ac:chgData name="Hoz Granadillo Claudia E De La" userId="767cddd0-129e-4547-9239-3b7dd5c35b8f" providerId="ADAL" clId="{A37D8E12-D886-467B-A1DD-F240D2BF5670}" dt="2024-11-01T23:16:17.310" v="172" actId="478"/>
          <ac:picMkLst>
            <pc:docMk/>
            <pc:sldMk cId="2302722658" sldId="290"/>
            <ac:picMk id="3" creationId="{27FF1AA0-B051-BFB8-E7AC-10CE4D72E58A}"/>
          </ac:picMkLst>
        </pc:picChg>
      </pc:sldChg>
      <pc:sldChg chg="addSp delSp modSp add mod">
        <pc:chgData name="Hoz Granadillo Claudia E De La" userId="767cddd0-129e-4547-9239-3b7dd5c35b8f" providerId="ADAL" clId="{A37D8E12-D886-467B-A1DD-F240D2BF5670}" dt="2024-11-01T23:17:32.120" v="193" actId="14100"/>
        <pc:sldMkLst>
          <pc:docMk/>
          <pc:sldMk cId="3719800088" sldId="291"/>
        </pc:sldMkLst>
        <pc:spChg chg="mod">
          <ac:chgData name="Hoz Granadillo Claudia E De La" userId="767cddd0-129e-4547-9239-3b7dd5c35b8f" providerId="ADAL" clId="{A37D8E12-D886-467B-A1DD-F240D2BF5670}" dt="2024-11-01T23:17:32.120" v="193" actId="14100"/>
          <ac:spMkLst>
            <pc:docMk/>
            <pc:sldMk cId="3719800088" sldId="291"/>
            <ac:spMk id="6" creationId="{09D8D429-01AA-844F-158A-68F9FB606287}"/>
          </ac:spMkLst>
        </pc:spChg>
        <pc:picChg chg="add mod">
          <ac:chgData name="Hoz Granadillo Claudia E De La" userId="767cddd0-129e-4547-9239-3b7dd5c35b8f" providerId="ADAL" clId="{A37D8E12-D886-467B-A1DD-F240D2BF5670}" dt="2024-11-01T23:17:05.160" v="185" actId="14100"/>
          <ac:picMkLst>
            <pc:docMk/>
            <pc:sldMk cId="3719800088" sldId="291"/>
            <ac:picMk id="2" creationId="{46BBCE30-8703-F474-E4C9-B6D42B6CD09A}"/>
          </ac:picMkLst>
        </pc:picChg>
        <pc:picChg chg="del">
          <ac:chgData name="Hoz Granadillo Claudia E De La" userId="767cddd0-129e-4547-9239-3b7dd5c35b8f" providerId="ADAL" clId="{A37D8E12-D886-467B-A1DD-F240D2BF5670}" dt="2024-11-01T23:16:59.881" v="182" actId="478"/>
          <ac:picMkLst>
            <pc:docMk/>
            <pc:sldMk cId="3719800088" sldId="291"/>
            <ac:picMk id="5" creationId="{E1A00801-39D5-10C5-E525-2262099B0988}"/>
          </ac:picMkLst>
        </pc:picChg>
      </pc:sldChg>
      <pc:sldChg chg="add del">
        <pc:chgData name="Hoz Granadillo Claudia E De La" userId="767cddd0-129e-4547-9239-3b7dd5c35b8f" providerId="ADAL" clId="{A37D8E12-D886-467B-A1DD-F240D2BF5670}" dt="2024-11-01T23:22:58.690" v="263" actId="47"/>
        <pc:sldMkLst>
          <pc:docMk/>
          <pc:sldMk cId="924580625" sldId="292"/>
        </pc:sldMkLst>
      </pc:sldChg>
      <pc:sldChg chg="add del">
        <pc:chgData name="Hoz Granadillo Claudia E De La" userId="767cddd0-129e-4547-9239-3b7dd5c35b8f" providerId="ADAL" clId="{A37D8E12-D886-467B-A1DD-F240D2BF5670}" dt="2024-11-01T23:22:59.615" v="264" actId="47"/>
        <pc:sldMkLst>
          <pc:docMk/>
          <pc:sldMk cId="1761806747" sldId="293"/>
        </pc:sldMkLst>
      </pc:sldChg>
      <pc:sldChg chg="add del">
        <pc:chgData name="Hoz Granadillo Claudia E De La" userId="767cddd0-129e-4547-9239-3b7dd5c35b8f" providerId="ADAL" clId="{A37D8E12-D886-467B-A1DD-F240D2BF5670}" dt="2024-11-01T23:23:00.505" v="265" actId="47"/>
        <pc:sldMkLst>
          <pc:docMk/>
          <pc:sldMk cId="743391046" sldId="294"/>
        </pc:sldMkLst>
      </pc:sldChg>
      <pc:sldChg chg="add del">
        <pc:chgData name="Hoz Granadillo Claudia E De La" userId="767cddd0-129e-4547-9239-3b7dd5c35b8f" providerId="ADAL" clId="{A37D8E12-D886-467B-A1DD-F240D2BF5670}" dt="2024-11-01T23:23:01.371" v="266" actId="47"/>
        <pc:sldMkLst>
          <pc:docMk/>
          <pc:sldMk cId="2994784827" sldId="295"/>
        </pc:sldMkLst>
      </pc:sldChg>
      <pc:sldChg chg="add del">
        <pc:chgData name="Hoz Granadillo Claudia E De La" userId="767cddd0-129e-4547-9239-3b7dd5c35b8f" providerId="ADAL" clId="{A37D8E12-D886-467B-A1DD-F240D2BF5670}" dt="2024-11-01T23:23:02.333" v="267" actId="47"/>
        <pc:sldMkLst>
          <pc:docMk/>
          <pc:sldMk cId="874449108" sldId="296"/>
        </pc:sldMkLst>
      </pc:sldChg>
      <pc:sldChg chg="addSp delSp modSp add mod">
        <pc:chgData name="Hoz Granadillo Claudia E De La" userId="767cddd0-129e-4547-9239-3b7dd5c35b8f" providerId="ADAL" clId="{A37D8E12-D886-467B-A1DD-F240D2BF5670}" dt="2024-11-01T23:21:26.423" v="244" actId="14100"/>
        <pc:sldMkLst>
          <pc:docMk/>
          <pc:sldMk cId="588588067" sldId="297"/>
        </pc:sldMkLst>
        <pc:spChg chg="mod">
          <ac:chgData name="Hoz Granadillo Claudia E De La" userId="767cddd0-129e-4547-9239-3b7dd5c35b8f" providerId="ADAL" clId="{A37D8E12-D886-467B-A1DD-F240D2BF5670}" dt="2024-11-01T23:21:24.326" v="242" actId="1076"/>
          <ac:spMkLst>
            <pc:docMk/>
            <pc:sldMk cId="588588067" sldId="297"/>
            <ac:spMk id="6" creationId="{09D8D429-01AA-844F-158A-68F9FB606287}"/>
          </ac:spMkLst>
        </pc:spChg>
        <pc:spChg chg="mod">
          <ac:chgData name="Hoz Granadillo Claudia E De La" userId="767cddd0-129e-4547-9239-3b7dd5c35b8f" providerId="ADAL" clId="{A37D8E12-D886-467B-A1DD-F240D2BF5670}" dt="2024-11-01T23:19:44.485" v="228" actId="20577"/>
          <ac:spMkLst>
            <pc:docMk/>
            <pc:sldMk cId="588588067" sldId="297"/>
            <ac:spMk id="23" creationId="{00000000-0000-0000-0000-000000000000}"/>
          </ac:spMkLst>
        </pc:spChg>
        <pc:picChg chg="add mod">
          <ac:chgData name="Hoz Granadillo Claudia E De La" userId="767cddd0-129e-4547-9239-3b7dd5c35b8f" providerId="ADAL" clId="{A37D8E12-D886-467B-A1DD-F240D2BF5670}" dt="2024-11-01T23:21:26.423" v="244" actId="14100"/>
          <ac:picMkLst>
            <pc:docMk/>
            <pc:sldMk cId="588588067" sldId="297"/>
            <ac:picMk id="3" creationId="{2A7B53C1-A6D6-7988-7850-053AF6316808}"/>
          </ac:picMkLst>
        </pc:picChg>
        <pc:picChg chg="del">
          <ac:chgData name="Hoz Granadillo Claudia E De La" userId="767cddd0-129e-4547-9239-3b7dd5c35b8f" providerId="ADAL" clId="{A37D8E12-D886-467B-A1DD-F240D2BF5670}" dt="2024-11-01T23:19:26.606" v="196" actId="478"/>
          <ac:picMkLst>
            <pc:docMk/>
            <pc:sldMk cId="588588067" sldId="297"/>
            <ac:picMk id="5" creationId="{E1A00801-39D5-10C5-E525-2262099B0988}"/>
          </ac:picMkLst>
        </pc:picChg>
      </pc:sldChg>
      <pc:sldChg chg="addSp delSp modSp add mod ord">
        <pc:chgData name="Hoz Granadillo Claudia E De La" userId="767cddd0-129e-4547-9239-3b7dd5c35b8f" providerId="ADAL" clId="{A37D8E12-D886-467B-A1DD-F240D2BF5670}" dt="2024-11-01T23:22:16.424" v="257" actId="14100"/>
        <pc:sldMkLst>
          <pc:docMk/>
          <pc:sldMk cId="1875208084" sldId="298"/>
        </pc:sldMkLst>
        <pc:spChg chg="mod">
          <ac:chgData name="Hoz Granadillo Claudia E De La" userId="767cddd0-129e-4547-9239-3b7dd5c35b8f" providerId="ADAL" clId="{A37D8E12-D886-467B-A1DD-F240D2BF5670}" dt="2024-11-01T23:21:58.507" v="252" actId="33524"/>
          <ac:spMkLst>
            <pc:docMk/>
            <pc:sldMk cId="1875208084" sldId="298"/>
            <ac:spMk id="6" creationId="{09D8D429-01AA-844F-158A-68F9FB606287}"/>
          </ac:spMkLst>
        </pc:spChg>
        <pc:picChg chg="add mod">
          <ac:chgData name="Hoz Granadillo Claudia E De La" userId="767cddd0-129e-4547-9239-3b7dd5c35b8f" providerId="ADAL" clId="{A37D8E12-D886-467B-A1DD-F240D2BF5670}" dt="2024-11-01T23:22:16.424" v="257" actId="14100"/>
          <ac:picMkLst>
            <pc:docMk/>
            <pc:sldMk cId="1875208084" sldId="298"/>
            <ac:picMk id="2" creationId="{0507AE58-C585-E807-B448-9565ED1F278B}"/>
          </ac:picMkLst>
        </pc:picChg>
        <pc:picChg chg="del mod">
          <ac:chgData name="Hoz Granadillo Claudia E De La" userId="767cddd0-129e-4547-9239-3b7dd5c35b8f" providerId="ADAL" clId="{A37D8E12-D886-467B-A1DD-F240D2BF5670}" dt="2024-11-01T23:22:09.726" v="254" actId="478"/>
          <ac:picMkLst>
            <pc:docMk/>
            <pc:sldMk cId="1875208084" sldId="298"/>
            <ac:picMk id="3" creationId="{2A7B53C1-A6D6-7988-7850-053AF63168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47A63-D95C-48EF-9FD7-973FE511C40E}" type="datetimeFigureOut">
              <a:rPr lang="es-CO" smtClean="0"/>
              <a:t>1/11/2024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D0E34-E4B4-4C3E-BD74-E60F99DE7EA7}" type="slidenum">
              <a:rPr lang="es-CO" smtClean="0"/>
              <a:t>‹Nº›</a:t>
            </a:fld>
            <a:endParaRPr lang="es-CO"/>
          </a:p>
        </p:txBody>
      </p:sp>
    </p:spTree>
    <p:extLst>
      <p:ext uri="{BB962C8B-B14F-4D97-AF65-F5344CB8AC3E}">
        <p14:creationId xmlns:p14="http://schemas.microsoft.com/office/powerpoint/2010/main" val="189994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4143" y="0"/>
            <a:ext cx="7773070" cy="10447260"/>
            <a:chOff x="0" y="0"/>
            <a:chExt cx="26201929" cy="35216249"/>
          </a:xfrm>
        </p:grpSpPr>
        <p:sp>
          <p:nvSpPr>
            <p:cNvPr id="3" name="Freeform 3"/>
            <p:cNvSpPr/>
            <p:nvPr/>
          </p:nvSpPr>
          <p:spPr>
            <a:xfrm>
              <a:off x="0" y="0"/>
              <a:ext cx="26201877" cy="35216210"/>
            </a:xfrm>
            <a:custGeom>
              <a:avLst/>
              <a:gdLst/>
              <a:ahLst/>
              <a:cxnLst/>
              <a:rect l="l" t="t" r="r" b="b"/>
              <a:pathLst>
                <a:path w="26201877" h="35216210">
                  <a:moveTo>
                    <a:pt x="4259326" y="0"/>
                  </a:moveTo>
                  <a:lnTo>
                    <a:pt x="0" y="12798171"/>
                  </a:lnTo>
                  <a:lnTo>
                    <a:pt x="12784709" y="35216210"/>
                  </a:lnTo>
                  <a:lnTo>
                    <a:pt x="26201877" y="35216210"/>
                  </a:lnTo>
                  <a:lnTo>
                    <a:pt x="26201877" y="0"/>
                  </a:lnTo>
                  <a:close/>
                </a:path>
              </a:pathLst>
            </a:custGeom>
            <a:blipFill>
              <a:blip r:embed="rId2"/>
              <a:stretch>
                <a:fillRect l="-47160" r="-54382"/>
              </a:stretch>
            </a:blipFill>
          </p:spPr>
          <p:txBody>
            <a:bodyPr/>
            <a:lstStyle/>
            <a:p>
              <a:endParaRPr lang="es-CO"/>
            </a:p>
          </p:txBody>
        </p:sp>
      </p:grpSp>
      <p:grpSp>
        <p:nvGrpSpPr>
          <p:cNvPr id="4" name="Group 4"/>
          <p:cNvGrpSpPr/>
          <p:nvPr/>
        </p:nvGrpSpPr>
        <p:grpSpPr>
          <a:xfrm>
            <a:off x="9638636" y="8246450"/>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6083678" y="8351764"/>
            <a:ext cx="11928623" cy="865671"/>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4855640" y="-3280498"/>
            <a:ext cx="9386553" cy="4929661"/>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3440918" y="4651828"/>
            <a:ext cx="14927679" cy="865671"/>
            <a:chOff x="0" y="0"/>
            <a:chExt cx="3929188" cy="227858"/>
          </a:xfrm>
        </p:grpSpPr>
        <p:sp>
          <p:nvSpPr>
            <p:cNvPr id="14" name="Freeform 14"/>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15" name="TextBox 15"/>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7180252">
            <a:off x="8779147" y="6186141"/>
            <a:ext cx="1433634" cy="625239"/>
            <a:chOff x="0" y="0"/>
            <a:chExt cx="812800" cy="354480"/>
          </a:xfrm>
        </p:grpSpPr>
        <p:sp>
          <p:nvSpPr>
            <p:cNvPr id="19" name="Freeform 19"/>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20" name="TextBox 20"/>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7180252">
            <a:off x="9465135" y="7391474"/>
            <a:ext cx="1433634" cy="625239"/>
            <a:chOff x="0" y="0"/>
            <a:chExt cx="812800" cy="354480"/>
          </a:xfrm>
        </p:grpSpPr>
        <p:sp>
          <p:nvSpPr>
            <p:cNvPr id="22" name="Freeform 22"/>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3" name="TextBox 23"/>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012205" y="4839223"/>
            <a:ext cx="8817595" cy="1231106"/>
          </a:xfrm>
          <a:prstGeom prst="rect">
            <a:avLst/>
          </a:prstGeom>
        </p:spPr>
        <p:txBody>
          <a:bodyPr wrap="square" lIns="0" tIns="0" rIns="0" bIns="0" rtlCol="0" anchor="t">
            <a:spAutoFit/>
          </a:bodyPr>
          <a:lstStyle/>
          <a:p>
            <a:pPr algn="l"/>
            <a:r>
              <a:rPr lang="en-US" sz="4000" b="1" dirty="0">
                <a:solidFill>
                  <a:srgbClr val="000000"/>
                </a:solidFill>
                <a:latin typeface="Poppins Bold"/>
                <a:ea typeface="Poppins Bold"/>
                <a:cs typeface="Poppins Bold"/>
                <a:sym typeface="Poppins Bold"/>
              </a:rPr>
              <a:t>ANÁLISIS DE VENTAS DE LICORES EN IOWA</a:t>
            </a:r>
          </a:p>
        </p:txBody>
      </p:sp>
      <p:sp>
        <p:nvSpPr>
          <p:cNvPr id="28" name="TextBox 28"/>
          <p:cNvSpPr txBox="1"/>
          <p:nvPr/>
        </p:nvSpPr>
        <p:spPr>
          <a:xfrm>
            <a:off x="1033184" y="8244431"/>
            <a:ext cx="5258832" cy="474489"/>
          </a:xfrm>
          <a:prstGeom prst="rect">
            <a:avLst/>
          </a:prstGeom>
        </p:spPr>
        <p:txBody>
          <a:bodyPr lIns="0" tIns="0" rIns="0" bIns="0" rtlCol="0" anchor="t">
            <a:spAutoFit/>
          </a:bodyPr>
          <a:lstStyle/>
          <a:p>
            <a:pPr algn="l">
              <a:lnSpc>
                <a:spcPts val="3735"/>
              </a:lnSpc>
            </a:pPr>
            <a:r>
              <a:rPr lang="es-CO" sz="3277" b="1" spc="140" dirty="0">
                <a:solidFill>
                  <a:srgbClr val="000000"/>
                </a:solidFill>
                <a:latin typeface="Poppins Semi-Bold"/>
                <a:ea typeface="Poppins Semi-Bold"/>
                <a:cs typeface="Poppins Semi-Bold"/>
                <a:sym typeface="Poppins Semi-Bold"/>
              </a:rPr>
              <a:t>Integrantes</a:t>
            </a:r>
            <a:r>
              <a:rPr lang="en-US" sz="3277" b="1" spc="140" dirty="0">
                <a:solidFill>
                  <a:srgbClr val="000000"/>
                </a:solidFill>
                <a:latin typeface="Poppins Semi-Bold"/>
                <a:ea typeface="Poppins Semi-Bold"/>
                <a:cs typeface="Poppins Semi-Bold"/>
                <a:sym typeface="Poppins Semi-Bold"/>
              </a:rPr>
              <a:t>:</a:t>
            </a:r>
          </a:p>
        </p:txBody>
      </p:sp>
      <p:pic>
        <p:nvPicPr>
          <p:cNvPr id="1026" name="Picture 2" descr="Talento Tech - Bogotá">
            <a:extLst>
              <a:ext uri="{FF2B5EF4-FFF2-40B4-BE49-F238E27FC236}">
                <a16:creationId xmlns:a16="http://schemas.microsoft.com/office/drawing/2014/main" id="{1A884D3E-68B0-AAD4-F61D-7DD4F3CCFE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741" y="969967"/>
            <a:ext cx="4276818" cy="2116133"/>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29">
            <a:extLst>
              <a:ext uri="{FF2B5EF4-FFF2-40B4-BE49-F238E27FC236}">
                <a16:creationId xmlns:a16="http://schemas.microsoft.com/office/drawing/2014/main" id="{910B870B-19F3-525D-78EF-44831C18FB08}"/>
              </a:ext>
            </a:extLst>
          </p:cNvPr>
          <p:cNvSpPr txBox="1"/>
          <p:nvPr/>
        </p:nvSpPr>
        <p:spPr>
          <a:xfrm>
            <a:off x="931004" y="6238235"/>
            <a:ext cx="8291508" cy="1323439"/>
          </a:xfrm>
          <a:prstGeom prst="rect">
            <a:avLst/>
          </a:prstGeom>
          <a:noFill/>
        </p:spPr>
        <p:txBody>
          <a:bodyPr wrap="square">
            <a:spAutoFit/>
          </a:bodyPr>
          <a:lstStyle/>
          <a:p>
            <a:r>
              <a:rPr lang="es-CO" sz="4000" dirty="0"/>
              <a:t>Estudio del Mercado de Bebidas Alcohólicas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1333698"/>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Relación entre ventas y volumen de botella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pic>
        <p:nvPicPr>
          <p:cNvPr id="5" name="Imagen 4">
            <a:extLst>
              <a:ext uri="{FF2B5EF4-FFF2-40B4-BE49-F238E27FC236}">
                <a16:creationId xmlns:a16="http://schemas.microsoft.com/office/drawing/2014/main" id="{85E3305E-5F70-9835-132E-493F867A4700}"/>
              </a:ext>
            </a:extLst>
          </p:cNvPr>
          <p:cNvPicPr>
            <a:picLocks noChangeAspect="1"/>
          </p:cNvPicPr>
          <p:nvPr/>
        </p:nvPicPr>
        <p:blipFill>
          <a:blip r:embed="rId4"/>
          <a:stretch>
            <a:fillRect/>
          </a:stretch>
        </p:blipFill>
        <p:spPr>
          <a:xfrm>
            <a:off x="459775" y="2508713"/>
            <a:ext cx="10083386" cy="7206778"/>
          </a:xfrm>
          <a:prstGeom prst="rect">
            <a:avLst/>
          </a:prstGeom>
        </p:spPr>
      </p:pic>
      <p:sp>
        <p:nvSpPr>
          <p:cNvPr id="6" name="TextBox 22">
            <a:extLst>
              <a:ext uri="{FF2B5EF4-FFF2-40B4-BE49-F238E27FC236}">
                <a16:creationId xmlns:a16="http://schemas.microsoft.com/office/drawing/2014/main" id="{04519673-3D82-9CA3-4E5E-BCF726391ED9}"/>
              </a:ext>
            </a:extLst>
          </p:cNvPr>
          <p:cNvSpPr txBox="1"/>
          <p:nvPr/>
        </p:nvSpPr>
        <p:spPr>
          <a:xfrm>
            <a:off x="10859183" y="3006247"/>
            <a:ext cx="7198878" cy="5944961"/>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Concentración mayor de ventas en botellas de 750-1000ml</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Ventas más altas ($250,000) en botellas de volumen medio</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Botellas grandes (&gt;3000ml) generan menos ventas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Clara preferencia del mercado por tamaños estándar.</a:t>
            </a:r>
          </a:p>
          <a:p>
            <a:pPr>
              <a:lnSpc>
                <a:spcPct val="150000"/>
              </a:lnSpc>
            </a:pPr>
            <a:r>
              <a:rPr lang="es-ES" sz="2600" dirty="0">
                <a:solidFill>
                  <a:srgbClr val="000000"/>
                </a:solidFill>
                <a:latin typeface="Poppins"/>
                <a:ea typeface="Poppins"/>
                <a:cs typeface="Poppins"/>
                <a:sym typeface="Poppins"/>
              </a:rPr>
              <a:t>El mercado prefiere botellas de tamaño medio</a:t>
            </a:r>
          </a:p>
        </p:txBody>
      </p:sp>
    </p:spTree>
    <p:extLst>
      <p:ext uri="{BB962C8B-B14F-4D97-AF65-F5344CB8AC3E}">
        <p14:creationId xmlns:p14="http://schemas.microsoft.com/office/powerpoint/2010/main" val="350533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Categoría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pic>
        <p:nvPicPr>
          <p:cNvPr id="3" name="Imagen 2">
            <a:extLst>
              <a:ext uri="{FF2B5EF4-FFF2-40B4-BE49-F238E27FC236}">
                <a16:creationId xmlns:a16="http://schemas.microsoft.com/office/drawing/2014/main" id="{27FF1AA0-B051-BFB8-E7AC-10CE4D72E58A}"/>
              </a:ext>
            </a:extLst>
          </p:cNvPr>
          <p:cNvPicPr>
            <a:picLocks noChangeAspect="1"/>
          </p:cNvPicPr>
          <p:nvPr/>
        </p:nvPicPr>
        <p:blipFill>
          <a:blip r:embed="rId4"/>
          <a:stretch>
            <a:fillRect/>
          </a:stretch>
        </p:blipFill>
        <p:spPr>
          <a:xfrm>
            <a:off x="509573" y="2000425"/>
            <a:ext cx="10729545" cy="7762875"/>
          </a:xfrm>
          <a:prstGeom prst="rect">
            <a:avLst/>
          </a:prstGeom>
        </p:spPr>
      </p:pic>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D038C44B-EA73-9A85-8477-F214F2BCFA86}"/>
              </a:ext>
            </a:extLst>
          </p:cNvPr>
          <p:cNvSpPr txBox="1"/>
          <p:nvPr/>
        </p:nvSpPr>
        <p:spPr>
          <a:xfrm>
            <a:off x="11759685" y="2695293"/>
            <a:ext cx="6328621" cy="6032421"/>
          </a:xfrm>
          <a:prstGeom prst="rect">
            <a:avLst/>
          </a:prstGeom>
        </p:spPr>
        <p:txBody>
          <a:bodyPr wrap="square" lIns="0" tIns="0" rIns="0" bIns="0" rtlCol="0" anchor="t">
            <a:spAutoFit/>
          </a:bodyPr>
          <a:lstStyle/>
          <a:p>
            <a:r>
              <a:rPr lang="es-CO" sz="2800" b="1" dirty="0">
                <a:latin typeface="Poppins" panose="00000500000000000000" pitchFamily="2" charset="0"/>
                <a:cs typeface="Poppins" panose="00000500000000000000" pitchFamily="2" charset="0"/>
              </a:rPr>
              <a:t>Top Categorías:</a:t>
            </a:r>
            <a:endParaRPr lang="es-CO" sz="2800" dirty="0">
              <a:latin typeface="Poppins" panose="00000500000000000000" pitchFamily="2" charset="0"/>
              <a:cs typeface="Poppins" panose="00000500000000000000" pitchFamily="2" charset="0"/>
            </a:endParaRPr>
          </a:p>
          <a:p>
            <a:pPr marL="514350" indent="-514350">
              <a:buFont typeface="+mj-lt"/>
              <a:buAutoNum type="arabicPeriod"/>
            </a:pPr>
            <a:r>
              <a:rPr lang="es-CO" sz="2800" dirty="0">
                <a:latin typeface="Poppins" panose="00000500000000000000" pitchFamily="2" charset="0"/>
                <a:cs typeface="Poppins" panose="00000500000000000000" pitchFamily="2" charset="0"/>
              </a:rPr>
              <a:t>American Vodkas (~$52M)</a:t>
            </a:r>
          </a:p>
          <a:p>
            <a:pPr marL="514350" indent="-514350">
              <a:buFont typeface="+mj-lt"/>
              <a:buAutoNum type="arabicPeriod"/>
            </a:pPr>
            <a:r>
              <a:rPr lang="es-CO" sz="2800" dirty="0" err="1">
                <a:latin typeface="Poppins" panose="00000500000000000000" pitchFamily="2" charset="0"/>
                <a:cs typeface="Poppins" panose="00000500000000000000" pitchFamily="2" charset="0"/>
              </a:rPr>
              <a:t>Straight</a:t>
            </a:r>
            <a:r>
              <a:rPr lang="es-CO" sz="2800" dirty="0">
                <a:latin typeface="Poppins" panose="00000500000000000000" pitchFamily="2" charset="0"/>
                <a:cs typeface="Poppins" panose="00000500000000000000" pitchFamily="2" charset="0"/>
              </a:rPr>
              <a:t> Bourbon Whiskies (~$31M)</a:t>
            </a:r>
          </a:p>
          <a:p>
            <a:pPr marL="514350" indent="-514350">
              <a:buFont typeface="+mj-lt"/>
              <a:buAutoNum type="arabicPeriod"/>
            </a:pPr>
            <a:r>
              <a:rPr lang="es-CO" sz="2800" dirty="0">
                <a:latin typeface="Poppins" panose="00000500000000000000" pitchFamily="2" charset="0"/>
                <a:cs typeface="Poppins" panose="00000500000000000000" pitchFamily="2" charset="0"/>
              </a:rPr>
              <a:t>Canadian Whiskies (~$31M)</a:t>
            </a:r>
          </a:p>
          <a:p>
            <a:pPr marL="514350" indent="-514350">
              <a:buFont typeface="+mj-lt"/>
              <a:buAutoNum type="arabicPeriod"/>
            </a:pPr>
            <a:r>
              <a:rPr lang="es-CO" sz="2800" dirty="0">
                <a:latin typeface="Poppins" panose="00000500000000000000" pitchFamily="2" charset="0"/>
                <a:cs typeface="Poppins" panose="00000500000000000000" pitchFamily="2" charset="0"/>
              </a:rPr>
              <a:t>Tequila (~$26M)</a:t>
            </a:r>
          </a:p>
          <a:p>
            <a:r>
              <a:rPr lang="es-CO" sz="2800" b="1" dirty="0">
                <a:latin typeface="Poppins" panose="00000500000000000000" pitchFamily="2" charset="0"/>
                <a:cs typeface="Poppins" panose="00000500000000000000" pitchFamily="2" charset="0"/>
              </a:rPr>
              <a:t>Patrones:</a:t>
            </a:r>
            <a:endParaRPr lang="es-CO" sz="2800" dirty="0">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s-CO" sz="2800" dirty="0">
                <a:latin typeface="Poppins" panose="00000500000000000000" pitchFamily="2" charset="0"/>
                <a:cs typeface="Poppins" panose="00000500000000000000" pitchFamily="2" charset="0"/>
              </a:rPr>
              <a:t>Dominancia clara de vodka americano</a:t>
            </a:r>
          </a:p>
          <a:p>
            <a:pPr marL="457200" indent="-457200">
              <a:buFont typeface="Arial" panose="020B0604020202020204" pitchFamily="34" charset="0"/>
              <a:buChar char="•"/>
            </a:pPr>
            <a:r>
              <a:rPr lang="es-CO" sz="2800" dirty="0">
                <a:latin typeface="Poppins" panose="00000500000000000000" pitchFamily="2" charset="0"/>
                <a:cs typeface="Poppins" panose="00000500000000000000" pitchFamily="2" charset="0"/>
              </a:rPr>
              <a:t>Fuerte presencia de whiskies (Bourbon y Canadiense)</a:t>
            </a:r>
          </a:p>
          <a:p>
            <a:pPr marL="457200" indent="-457200">
              <a:buFont typeface="Arial" panose="020B0604020202020204" pitchFamily="34" charset="0"/>
              <a:buChar char="•"/>
            </a:pPr>
            <a:r>
              <a:rPr lang="es-CO" sz="2800" dirty="0">
                <a:latin typeface="Poppins" panose="00000500000000000000" pitchFamily="2" charset="0"/>
                <a:cs typeface="Poppins" panose="00000500000000000000" pitchFamily="2" charset="0"/>
              </a:rPr>
              <a:t>Gran brecha entre líderes y resto</a:t>
            </a:r>
          </a:p>
          <a:p>
            <a:pPr marL="457200" indent="-457200">
              <a:buFont typeface="Arial" panose="020B0604020202020204" pitchFamily="34" charset="0"/>
              <a:buChar char="•"/>
            </a:pPr>
            <a:r>
              <a:rPr lang="es-CO" sz="2800" dirty="0">
                <a:latin typeface="Poppins" panose="00000500000000000000" pitchFamily="2" charset="0"/>
                <a:cs typeface="Poppins" panose="00000500000000000000" pitchFamily="2" charset="0"/>
              </a:rPr>
              <a:t>Larga cola de categorías con ventas menores</a:t>
            </a:r>
          </a:p>
        </p:txBody>
      </p:sp>
    </p:spTree>
    <p:extLst>
      <p:ext uri="{BB962C8B-B14F-4D97-AF65-F5344CB8AC3E}">
        <p14:creationId xmlns:p14="http://schemas.microsoft.com/office/powerpoint/2010/main" val="101709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Eficiencia de las ventas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pic>
        <p:nvPicPr>
          <p:cNvPr id="5" name="Imagen 4">
            <a:extLst>
              <a:ext uri="{FF2B5EF4-FFF2-40B4-BE49-F238E27FC236}">
                <a16:creationId xmlns:a16="http://schemas.microsoft.com/office/drawing/2014/main" id="{E1A00801-39D5-10C5-E525-2262099B0988}"/>
              </a:ext>
            </a:extLst>
          </p:cNvPr>
          <p:cNvPicPr>
            <a:picLocks noChangeAspect="1"/>
          </p:cNvPicPr>
          <p:nvPr/>
        </p:nvPicPr>
        <p:blipFill>
          <a:blip r:embed="rId4"/>
          <a:stretch>
            <a:fillRect/>
          </a:stretch>
        </p:blipFill>
        <p:spPr>
          <a:xfrm>
            <a:off x="539147" y="2435538"/>
            <a:ext cx="9392369" cy="6803920"/>
          </a:xfrm>
          <a:prstGeom prst="rect">
            <a:avLst/>
          </a:prstGeom>
        </p:spPr>
      </p:pic>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09D8D429-01AA-844F-158A-68F9FB606287}"/>
              </a:ext>
            </a:extLst>
          </p:cNvPr>
          <p:cNvSpPr txBox="1"/>
          <p:nvPr/>
        </p:nvSpPr>
        <p:spPr>
          <a:xfrm>
            <a:off x="10223610" y="2913733"/>
            <a:ext cx="7868707" cy="6032421"/>
          </a:xfrm>
          <a:prstGeom prst="rect">
            <a:avLst/>
          </a:prstGeom>
        </p:spPr>
        <p:txBody>
          <a:bodyPr wrap="square" lIns="0" tIns="0" rIns="0" bIns="0" rtlCol="0" anchor="t">
            <a:spAutoFit/>
          </a:bodyPr>
          <a:lstStyle/>
          <a:p>
            <a:r>
              <a:rPr lang="es-ES" sz="2800" b="1" dirty="0"/>
              <a:t>Patrones Principales:</a:t>
            </a:r>
            <a:endParaRPr lang="es-ES" sz="2800" dirty="0"/>
          </a:p>
          <a:p>
            <a:pPr marL="457200" indent="-457200">
              <a:buFont typeface="Arial" panose="020B0604020202020204" pitchFamily="34" charset="0"/>
              <a:buChar char="•"/>
            </a:pPr>
            <a:r>
              <a:rPr lang="es-ES" sz="2800" dirty="0"/>
              <a:t>Mayor eficiencia en ventas bajas (0-2000 botellas)</a:t>
            </a:r>
          </a:p>
          <a:p>
            <a:pPr marL="457200" indent="-457200">
              <a:buFont typeface="Arial" panose="020B0604020202020204" pitchFamily="34" charset="0"/>
              <a:buChar char="•"/>
            </a:pPr>
            <a:r>
              <a:rPr lang="es-ES" sz="2800" dirty="0"/>
              <a:t>Picos de eficiencia hasta 3500 para ventas pequeñas</a:t>
            </a:r>
          </a:p>
          <a:p>
            <a:pPr marL="457200" indent="-457200">
              <a:buFont typeface="Arial" panose="020B0604020202020204" pitchFamily="34" charset="0"/>
              <a:buChar char="•"/>
            </a:pPr>
            <a:r>
              <a:rPr lang="es-ES" sz="2800" dirty="0"/>
              <a:t>Eficiencia decrece con mayor volumen de botellas</a:t>
            </a:r>
          </a:p>
          <a:p>
            <a:r>
              <a:rPr lang="es-ES" sz="2800" b="1" dirty="0"/>
              <a:t>Hallazgos:</a:t>
            </a:r>
            <a:endParaRPr lang="es-ES" sz="2800" dirty="0"/>
          </a:p>
          <a:p>
            <a:pPr marL="457200" indent="-457200">
              <a:buFont typeface="Arial" panose="020B0604020202020204" pitchFamily="34" charset="0"/>
              <a:buChar char="•"/>
            </a:pPr>
            <a:r>
              <a:rPr lang="es-ES" sz="2800" dirty="0"/>
              <a:t>Productos de bajo volumen → alta eficiencia</a:t>
            </a:r>
          </a:p>
          <a:p>
            <a:pPr marL="457200" indent="-457200">
              <a:buFont typeface="Arial" panose="020B0604020202020204" pitchFamily="34" charset="0"/>
              <a:buChar char="•"/>
            </a:pPr>
            <a:r>
              <a:rPr lang="es-ES" sz="2800" dirty="0"/>
              <a:t>A mayor volumen → menor eficiencia</a:t>
            </a:r>
          </a:p>
          <a:p>
            <a:pPr marL="457200" indent="-457200">
              <a:buFont typeface="Arial" panose="020B0604020202020204" pitchFamily="34" charset="0"/>
              <a:buChar char="•"/>
            </a:pPr>
            <a:r>
              <a:rPr lang="es-ES" sz="2800" dirty="0"/>
              <a:t>Pocos productos con altas ventas (&gt;8000 botellas)</a:t>
            </a:r>
          </a:p>
          <a:p>
            <a:pPr marL="457200" indent="-457200">
              <a:buFont typeface="Arial" panose="020B0604020202020204" pitchFamily="34" charset="0"/>
              <a:buChar char="•"/>
            </a:pPr>
            <a:r>
              <a:rPr lang="es-ES" sz="2800" dirty="0"/>
              <a:t>Concentración de eficiencia en ventas &lt;4000 botellas</a:t>
            </a:r>
          </a:p>
          <a:p>
            <a:pPr marL="457200" indent="-457200">
              <a:buFont typeface="Arial" panose="020B0604020202020204" pitchFamily="34" charset="0"/>
              <a:buChar char="•"/>
            </a:pPr>
            <a:endParaRPr lang="es-ES" sz="2800" dirty="0"/>
          </a:p>
          <a:p>
            <a:r>
              <a:rPr lang="es-ES" sz="2800" dirty="0"/>
              <a:t>Los productos con menor volumen de ventas tienden a ser más eficientes</a:t>
            </a:r>
          </a:p>
        </p:txBody>
      </p:sp>
    </p:spTree>
    <p:extLst>
      <p:ext uri="{BB962C8B-B14F-4D97-AF65-F5344CB8AC3E}">
        <p14:creationId xmlns:p14="http://schemas.microsoft.com/office/powerpoint/2010/main" val="325729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día de la semana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09D8D429-01AA-844F-158A-68F9FB606287}"/>
              </a:ext>
            </a:extLst>
          </p:cNvPr>
          <p:cNvSpPr txBox="1"/>
          <p:nvPr/>
        </p:nvSpPr>
        <p:spPr>
          <a:xfrm>
            <a:off x="11005051" y="4163695"/>
            <a:ext cx="7010421" cy="2585323"/>
          </a:xfrm>
          <a:prstGeom prst="rect">
            <a:avLst/>
          </a:prstGeom>
        </p:spPr>
        <p:txBody>
          <a:bodyPr wrap="square" lIns="0" tIns="0" rIns="0" bIns="0" rtlCol="0" anchor="t">
            <a:spAutoFit/>
          </a:bodyPr>
          <a:lstStyle/>
          <a:p>
            <a:r>
              <a:rPr lang="es-ES" sz="2800" b="1" dirty="0">
                <a:latin typeface="Poppins" panose="00000500000000000000" pitchFamily="2" charset="0"/>
                <a:cs typeface="Poppins" panose="00000500000000000000" pitchFamily="2" charset="0"/>
              </a:rPr>
              <a:t>Patrón de Ventas:</a:t>
            </a:r>
          </a:p>
          <a:p>
            <a:pPr marL="457200" indent="-457200">
              <a:buFont typeface="Arial" panose="020B0604020202020204" pitchFamily="34" charset="0"/>
              <a:buChar char="•"/>
            </a:pPr>
            <a:r>
              <a:rPr lang="es-ES" sz="2800" dirty="0">
                <a:latin typeface="Poppins" panose="00000500000000000000" pitchFamily="2" charset="0"/>
                <a:cs typeface="Poppins" panose="00000500000000000000" pitchFamily="2" charset="0"/>
              </a:rPr>
              <a:t>Lunes: Mayor volumen (~$240)</a:t>
            </a:r>
          </a:p>
          <a:p>
            <a:pPr marL="457200" indent="-457200">
              <a:buFont typeface="Arial" panose="020B0604020202020204" pitchFamily="34" charset="0"/>
              <a:buChar char="•"/>
            </a:pPr>
            <a:r>
              <a:rPr lang="es-ES" sz="2800" dirty="0">
                <a:latin typeface="Poppins" panose="00000500000000000000" pitchFamily="2" charset="0"/>
                <a:cs typeface="Poppins" panose="00000500000000000000" pitchFamily="2" charset="0"/>
              </a:rPr>
              <a:t>Martes-Miércoles: Nivel alto (~$210)</a:t>
            </a:r>
          </a:p>
          <a:p>
            <a:pPr marL="457200" indent="-457200">
              <a:buFont typeface="Arial" panose="020B0604020202020204" pitchFamily="34" charset="0"/>
              <a:buChar char="•"/>
            </a:pPr>
            <a:r>
              <a:rPr lang="es-ES" sz="2800" dirty="0">
                <a:latin typeface="Poppins" panose="00000500000000000000" pitchFamily="2" charset="0"/>
                <a:cs typeface="Poppins" panose="00000500000000000000" pitchFamily="2" charset="0"/>
              </a:rPr>
              <a:t>Jueves: Moderado (~$200)</a:t>
            </a:r>
          </a:p>
          <a:p>
            <a:pPr marL="457200" indent="-457200">
              <a:buFont typeface="Arial" panose="020B0604020202020204" pitchFamily="34" charset="0"/>
              <a:buChar char="•"/>
            </a:pPr>
            <a:r>
              <a:rPr lang="es-ES" sz="2800" dirty="0">
                <a:latin typeface="Poppins" panose="00000500000000000000" pitchFamily="2" charset="0"/>
                <a:cs typeface="Poppins" panose="00000500000000000000" pitchFamily="2" charset="0"/>
              </a:rPr>
              <a:t>Viernes-Domingo: Menor volumen ($130-$150)</a:t>
            </a:r>
          </a:p>
        </p:txBody>
      </p:sp>
      <p:pic>
        <p:nvPicPr>
          <p:cNvPr id="3" name="Imagen 2">
            <a:extLst>
              <a:ext uri="{FF2B5EF4-FFF2-40B4-BE49-F238E27FC236}">
                <a16:creationId xmlns:a16="http://schemas.microsoft.com/office/drawing/2014/main" id="{2A7B53C1-A6D6-7988-7850-053AF6316808}"/>
              </a:ext>
            </a:extLst>
          </p:cNvPr>
          <p:cNvPicPr>
            <a:picLocks noChangeAspect="1"/>
          </p:cNvPicPr>
          <p:nvPr/>
        </p:nvPicPr>
        <p:blipFill>
          <a:blip r:embed="rId4"/>
          <a:stretch>
            <a:fillRect/>
          </a:stretch>
        </p:blipFill>
        <p:spPr>
          <a:xfrm>
            <a:off x="718980" y="2419918"/>
            <a:ext cx="9796620" cy="6684540"/>
          </a:xfrm>
          <a:prstGeom prst="rect">
            <a:avLst/>
          </a:prstGeom>
        </p:spPr>
      </p:pic>
    </p:spTree>
    <p:extLst>
      <p:ext uri="{BB962C8B-B14F-4D97-AF65-F5344CB8AC3E}">
        <p14:creationId xmlns:p14="http://schemas.microsoft.com/office/powerpoint/2010/main" val="58858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36939" r="-9862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213482" y="5293707"/>
            <a:ext cx="7081258" cy="727507"/>
          </a:xfrm>
          <a:prstGeom prst="rect">
            <a:avLst/>
          </a:prstGeom>
        </p:spPr>
        <p:txBody>
          <a:bodyPr lIns="0" tIns="0" rIns="0" bIns="0" rtlCol="0" anchor="t">
            <a:spAutoFit/>
          </a:bodyPr>
          <a:lstStyle/>
          <a:p>
            <a:pPr algn="l">
              <a:lnSpc>
                <a:spcPts val="5084"/>
              </a:lnSpc>
            </a:pPr>
            <a:r>
              <a:rPr lang="es-CO" sz="6600" b="1" spc="-134" dirty="0">
                <a:solidFill>
                  <a:srgbClr val="000000"/>
                </a:solidFill>
                <a:latin typeface="Poppins Bold"/>
                <a:ea typeface="Poppins Bold"/>
                <a:cs typeface="Poppins Bold"/>
                <a:sym typeface="Poppins Bold"/>
              </a:rPr>
              <a:t>Condado SCOTT</a:t>
            </a:r>
          </a:p>
        </p:txBody>
      </p:sp>
    </p:spTree>
    <p:extLst>
      <p:ext uri="{BB962C8B-B14F-4D97-AF65-F5344CB8AC3E}">
        <p14:creationId xmlns:p14="http://schemas.microsoft.com/office/powerpoint/2010/main" val="188712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0872647"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Temporal</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pic>
        <p:nvPicPr>
          <p:cNvPr id="3" name="Imagen 2">
            <a:extLst>
              <a:ext uri="{FF2B5EF4-FFF2-40B4-BE49-F238E27FC236}">
                <a16:creationId xmlns:a16="http://schemas.microsoft.com/office/drawing/2014/main" id="{488927EF-B344-5BF9-6AA2-E8A3D4AE14AA}"/>
              </a:ext>
            </a:extLst>
          </p:cNvPr>
          <p:cNvPicPr>
            <a:picLocks noChangeAspect="1"/>
          </p:cNvPicPr>
          <p:nvPr/>
        </p:nvPicPr>
        <p:blipFill>
          <a:blip r:embed="rId4"/>
          <a:stretch>
            <a:fillRect/>
          </a:stretch>
        </p:blipFill>
        <p:spPr>
          <a:xfrm>
            <a:off x="445175" y="2360252"/>
            <a:ext cx="9841825" cy="6377968"/>
          </a:xfrm>
          <a:prstGeom prst="rect">
            <a:avLst/>
          </a:prstGeom>
        </p:spPr>
      </p:pic>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0845223" y="2467472"/>
            <a:ext cx="7330078" cy="5944961"/>
          </a:xfrm>
          <a:prstGeom prst="rect">
            <a:avLst/>
          </a:prstGeom>
        </p:spPr>
        <p:txBody>
          <a:bodyPr wrap="square" lIns="0" tIns="0" rIns="0" bIns="0" rtlCol="0" anchor="t">
            <a:spAutoFit/>
          </a:bodyPr>
          <a:lstStyle/>
          <a:p>
            <a:pPr>
              <a:lnSpc>
                <a:spcPct val="150000"/>
              </a:lnSpc>
            </a:pPr>
            <a:r>
              <a:rPr lang="es-ES" sz="2600" dirty="0">
                <a:solidFill>
                  <a:srgbClr val="000000"/>
                </a:solidFill>
                <a:latin typeface="Poppins"/>
                <a:ea typeface="Poppins"/>
                <a:cs typeface="Poppins"/>
                <a:sym typeface="Poppins"/>
              </a:rPr>
              <a:t>Tendencia:</a:t>
            </a:r>
          </a:p>
          <a:p>
            <a:pPr marL="514350" indent="-51435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Crecimiento sostenido: $1.6M → $2.6M+</a:t>
            </a:r>
          </a:p>
          <a:p>
            <a:pPr marL="514350" indent="-51435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Alta volatilidad reciente</a:t>
            </a:r>
          </a:p>
          <a:p>
            <a:pPr>
              <a:lnSpc>
                <a:spcPct val="150000"/>
              </a:lnSpc>
            </a:pPr>
            <a:r>
              <a:rPr lang="es-ES" sz="2600" dirty="0">
                <a:solidFill>
                  <a:srgbClr val="000000"/>
                </a:solidFill>
                <a:latin typeface="Poppins"/>
                <a:ea typeface="Poppins"/>
                <a:cs typeface="Poppins"/>
                <a:sym typeface="Poppins"/>
              </a:rPr>
              <a:t>Patrones: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Picos: Jul-Dic</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Valles: Ene-Feb</a:t>
            </a:r>
          </a:p>
          <a:p>
            <a:pPr>
              <a:lnSpc>
                <a:spcPct val="150000"/>
              </a:lnSpc>
            </a:pPr>
            <a:r>
              <a:rPr lang="es-ES" sz="2600" dirty="0">
                <a:solidFill>
                  <a:srgbClr val="000000"/>
                </a:solidFill>
                <a:latin typeface="Poppins"/>
                <a:ea typeface="Poppins"/>
                <a:cs typeface="Poppins"/>
                <a:sym typeface="Poppins"/>
              </a:rPr>
              <a:t>COVID:</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Caída 2020</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Recuperación rápida</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Mayor crecimiento posterior</a:t>
            </a:r>
          </a:p>
        </p:txBody>
      </p:sp>
    </p:spTree>
    <p:extLst>
      <p:ext uri="{BB962C8B-B14F-4D97-AF65-F5344CB8AC3E}">
        <p14:creationId xmlns:p14="http://schemas.microsoft.com/office/powerpoint/2010/main" val="2408780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1333698"/>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Relación entre ventas y volumen de botella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04519673-3D82-9CA3-4E5E-BCF726391ED9}"/>
              </a:ext>
            </a:extLst>
          </p:cNvPr>
          <p:cNvSpPr txBox="1"/>
          <p:nvPr/>
        </p:nvSpPr>
        <p:spPr>
          <a:xfrm>
            <a:off x="10783549" y="2564935"/>
            <a:ext cx="7198878" cy="654512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Concentración de Datos: La mayoría de los datos se agrupan entre 0 y 2000 ml, sugiriendo que estas son las botellas más vendidas.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Ventas Elevadas: Hay puntos de venta significativamente altos, indicando que ciertas botellas, aunque sean de menor volumen, tienen un alto valor en ventas.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Popularidad de Tamaños: Las concentraciones indican que ciertos tamaños de botella son más populares.</a:t>
            </a:r>
          </a:p>
        </p:txBody>
      </p:sp>
      <p:pic>
        <p:nvPicPr>
          <p:cNvPr id="2" name="Google Shape;62;p14">
            <a:extLst>
              <a:ext uri="{FF2B5EF4-FFF2-40B4-BE49-F238E27FC236}">
                <a16:creationId xmlns:a16="http://schemas.microsoft.com/office/drawing/2014/main" id="{4DE0C8D3-0A0C-7869-1EF8-615603EAA46D}"/>
              </a:ext>
            </a:extLst>
          </p:cNvPr>
          <p:cNvPicPr preferRelativeResize="0"/>
          <p:nvPr/>
        </p:nvPicPr>
        <p:blipFill>
          <a:blip r:embed="rId4">
            <a:alphaModFix/>
          </a:blip>
          <a:stretch>
            <a:fillRect/>
          </a:stretch>
        </p:blipFill>
        <p:spPr>
          <a:xfrm>
            <a:off x="343944" y="2321055"/>
            <a:ext cx="10035624" cy="7233650"/>
          </a:xfrm>
          <a:prstGeom prst="rect">
            <a:avLst/>
          </a:prstGeom>
          <a:noFill/>
          <a:ln>
            <a:noFill/>
          </a:ln>
        </p:spPr>
      </p:pic>
    </p:spTree>
    <p:extLst>
      <p:ext uri="{BB962C8B-B14F-4D97-AF65-F5344CB8AC3E}">
        <p14:creationId xmlns:p14="http://schemas.microsoft.com/office/powerpoint/2010/main" val="307791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Categoría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D038C44B-EA73-9A85-8477-F214F2BCFA86}"/>
              </a:ext>
            </a:extLst>
          </p:cNvPr>
          <p:cNvSpPr txBox="1"/>
          <p:nvPr/>
        </p:nvSpPr>
        <p:spPr>
          <a:xfrm>
            <a:off x="11335421" y="2636621"/>
            <a:ext cx="6909315" cy="6401753"/>
          </a:xfrm>
          <a:prstGeom prst="rect">
            <a:avLst/>
          </a:prstGeom>
        </p:spPr>
        <p:txBody>
          <a:bodyPr wrap="square" lIns="0" tIns="0" rIns="0" bIns="0" rtlCol="0" anchor="t">
            <a:spAutoFit/>
          </a:bodyPr>
          <a:lstStyle/>
          <a:p>
            <a:r>
              <a:rPr lang="es-ES" sz="2600" dirty="0">
                <a:latin typeface="Poppins" panose="00000500000000000000" pitchFamily="2" charset="0"/>
                <a:cs typeface="Poppins" panose="00000500000000000000" pitchFamily="2" charset="0"/>
              </a:rPr>
              <a:t>Ventas Más Altas: Las categorías "AMERICAN VODKAS" y "CANADIAN WHISKIES" tienen las ventas más altas. Esto sugiere que estas bebidas son las más populares entre los consumidores.</a:t>
            </a:r>
          </a:p>
          <a:p>
            <a:endParaRPr lang="es-ES" sz="2600" dirty="0">
              <a:latin typeface="Poppins" panose="00000500000000000000" pitchFamily="2" charset="0"/>
              <a:cs typeface="Poppins" panose="00000500000000000000" pitchFamily="2" charset="0"/>
            </a:endParaRPr>
          </a:p>
          <a:p>
            <a:r>
              <a:rPr lang="es-ES" sz="2600" dirty="0">
                <a:latin typeface="Poppins" panose="00000500000000000000" pitchFamily="2" charset="0"/>
                <a:cs typeface="Poppins" panose="00000500000000000000" pitchFamily="2" charset="0"/>
              </a:rPr>
              <a:t>Ventas Más Bajas: La categoría "AMERICAN SLOE GINS" tiene las ventas más bajas. Esto podría indicar una menor demanda o una oferta limitada.</a:t>
            </a:r>
          </a:p>
          <a:p>
            <a:endParaRPr lang="es-ES" sz="2600" dirty="0">
              <a:latin typeface="Poppins" panose="00000500000000000000" pitchFamily="2" charset="0"/>
              <a:cs typeface="Poppins" panose="00000500000000000000" pitchFamily="2" charset="0"/>
            </a:endParaRPr>
          </a:p>
          <a:p>
            <a:r>
              <a:rPr lang="es-ES" sz="2600" dirty="0">
                <a:latin typeface="Poppins" panose="00000500000000000000" pitchFamily="2" charset="0"/>
                <a:cs typeface="Poppins" panose="00000500000000000000" pitchFamily="2" charset="0"/>
              </a:rPr>
              <a:t>Distribución: Las ventas disminuyen progresivamente de las categorías más populares a las menos populares, mostrando una clara jerarquía en las preferencias de los consumidores</a:t>
            </a:r>
            <a:endParaRPr lang="es-CO" sz="2600" dirty="0">
              <a:latin typeface="Poppins" panose="00000500000000000000" pitchFamily="2" charset="0"/>
              <a:cs typeface="Poppins" panose="00000500000000000000" pitchFamily="2" charset="0"/>
            </a:endParaRPr>
          </a:p>
        </p:txBody>
      </p:sp>
      <p:pic>
        <p:nvPicPr>
          <p:cNvPr id="2" name="Google Shape;69;p15">
            <a:extLst>
              <a:ext uri="{FF2B5EF4-FFF2-40B4-BE49-F238E27FC236}">
                <a16:creationId xmlns:a16="http://schemas.microsoft.com/office/drawing/2014/main" id="{48DBF4A8-5324-F0D6-C789-28D01C39772A}"/>
              </a:ext>
            </a:extLst>
          </p:cNvPr>
          <p:cNvPicPr preferRelativeResize="0"/>
          <p:nvPr/>
        </p:nvPicPr>
        <p:blipFill>
          <a:blip r:embed="rId4">
            <a:alphaModFix/>
          </a:blip>
          <a:stretch>
            <a:fillRect/>
          </a:stretch>
        </p:blipFill>
        <p:spPr>
          <a:xfrm>
            <a:off x="822424" y="2050136"/>
            <a:ext cx="10196975" cy="7893964"/>
          </a:xfrm>
          <a:prstGeom prst="rect">
            <a:avLst/>
          </a:prstGeom>
          <a:noFill/>
          <a:ln>
            <a:noFill/>
          </a:ln>
        </p:spPr>
      </p:pic>
    </p:spTree>
    <p:extLst>
      <p:ext uri="{BB962C8B-B14F-4D97-AF65-F5344CB8AC3E}">
        <p14:creationId xmlns:p14="http://schemas.microsoft.com/office/powerpoint/2010/main" val="2302722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Eficiencia de las ventas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09D8D429-01AA-844F-158A-68F9FB606287}"/>
              </a:ext>
            </a:extLst>
          </p:cNvPr>
          <p:cNvSpPr txBox="1"/>
          <p:nvPr/>
        </p:nvSpPr>
        <p:spPr>
          <a:xfrm>
            <a:off x="10424445" y="2861025"/>
            <a:ext cx="7377105" cy="6001643"/>
          </a:xfrm>
          <a:prstGeom prst="rect">
            <a:avLst/>
          </a:prstGeom>
        </p:spPr>
        <p:txBody>
          <a:bodyPr wrap="square" lIns="0" tIns="0" rIns="0" bIns="0" rtlCol="0" anchor="t">
            <a:spAutoFit/>
          </a:bodyPr>
          <a:lstStyle/>
          <a:p>
            <a:r>
              <a:rPr lang="es-ES" sz="2600" dirty="0">
                <a:latin typeface="Poppins" panose="00000500000000000000" pitchFamily="2" charset="0"/>
                <a:cs typeface="Poppins" panose="00000500000000000000" pitchFamily="2" charset="0"/>
              </a:rPr>
              <a:t>Concentración de Datos: La mayoría de los datos están concentrados cerca del origen, indicando ventas bajas con baja eficiencia.</a:t>
            </a:r>
          </a:p>
          <a:p>
            <a:endParaRPr lang="es-ES" sz="2600" dirty="0">
              <a:latin typeface="Poppins" panose="00000500000000000000" pitchFamily="2" charset="0"/>
              <a:cs typeface="Poppins" panose="00000500000000000000" pitchFamily="2" charset="0"/>
            </a:endParaRPr>
          </a:p>
          <a:p>
            <a:r>
              <a:rPr lang="es-ES" sz="2600" dirty="0" err="1">
                <a:latin typeface="Poppins" panose="00000500000000000000" pitchFamily="2" charset="0"/>
                <a:cs typeface="Poppins" panose="00000500000000000000" pitchFamily="2" charset="0"/>
              </a:rPr>
              <a:t>Outliers</a:t>
            </a:r>
            <a:r>
              <a:rPr lang="es-ES" sz="2600" dirty="0">
                <a:latin typeface="Poppins" panose="00000500000000000000" pitchFamily="2" charset="0"/>
                <a:cs typeface="Poppins" panose="00000500000000000000" pitchFamily="2" charset="0"/>
              </a:rPr>
              <a:t>: Hay algunos puntos fuera de la concentración principal, mostrando alta eficiencia con pocas botellas vendidas y al menos un caso de muchas botellas vendidas con baja eficiencia.</a:t>
            </a:r>
          </a:p>
          <a:p>
            <a:endParaRPr lang="es-ES" sz="2600" dirty="0">
              <a:latin typeface="Poppins" panose="00000500000000000000" pitchFamily="2" charset="0"/>
              <a:cs typeface="Poppins" panose="00000500000000000000" pitchFamily="2" charset="0"/>
            </a:endParaRPr>
          </a:p>
          <a:p>
            <a:r>
              <a:rPr lang="es-ES" sz="2600" dirty="0">
                <a:latin typeface="Poppins" panose="00000500000000000000" pitchFamily="2" charset="0"/>
                <a:cs typeface="Poppins" panose="00000500000000000000" pitchFamily="2" charset="0"/>
              </a:rPr>
              <a:t>Patrón General: No hay una correlación clara entre el volumen de ventas y la eficiencia de ventas. La alta eficiencia no está necesariamente asociada a un mayor número de botellas vendidas y viceversa.</a:t>
            </a:r>
          </a:p>
        </p:txBody>
      </p:sp>
      <p:pic>
        <p:nvPicPr>
          <p:cNvPr id="2" name="Google Shape;76;p16">
            <a:extLst>
              <a:ext uri="{FF2B5EF4-FFF2-40B4-BE49-F238E27FC236}">
                <a16:creationId xmlns:a16="http://schemas.microsoft.com/office/drawing/2014/main" id="{46BBCE30-8703-F474-E4C9-B6D42B6CD09A}"/>
              </a:ext>
            </a:extLst>
          </p:cNvPr>
          <p:cNvPicPr preferRelativeResize="0"/>
          <p:nvPr/>
        </p:nvPicPr>
        <p:blipFill>
          <a:blip r:embed="rId4">
            <a:alphaModFix/>
          </a:blip>
          <a:stretch>
            <a:fillRect/>
          </a:stretch>
        </p:blipFill>
        <p:spPr>
          <a:xfrm>
            <a:off x="1051225" y="2242525"/>
            <a:ext cx="8969662" cy="7239391"/>
          </a:xfrm>
          <a:prstGeom prst="rect">
            <a:avLst/>
          </a:prstGeom>
          <a:noFill/>
          <a:ln>
            <a:noFill/>
          </a:ln>
        </p:spPr>
      </p:pic>
    </p:spTree>
    <p:extLst>
      <p:ext uri="{BB962C8B-B14F-4D97-AF65-F5344CB8AC3E}">
        <p14:creationId xmlns:p14="http://schemas.microsoft.com/office/powerpoint/2010/main" val="3719800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día de la semana</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22">
            <a:extLst>
              <a:ext uri="{FF2B5EF4-FFF2-40B4-BE49-F238E27FC236}">
                <a16:creationId xmlns:a16="http://schemas.microsoft.com/office/drawing/2014/main" id="{09D8D429-01AA-844F-158A-68F9FB606287}"/>
              </a:ext>
            </a:extLst>
          </p:cNvPr>
          <p:cNvSpPr txBox="1"/>
          <p:nvPr/>
        </p:nvSpPr>
        <p:spPr>
          <a:xfrm>
            <a:off x="11463196" y="4357989"/>
            <a:ext cx="5624849" cy="2154436"/>
          </a:xfrm>
          <a:prstGeom prst="rect">
            <a:avLst/>
          </a:prstGeom>
        </p:spPr>
        <p:txBody>
          <a:bodyPr wrap="square" lIns="0" tIns="0" rIns="0" bIns="0" rtlCol="0" anchor="t">
            <a:spAutoFit/>
          </a:bodyPr>
          <a:lstStyle/>
          <a:p>
            <a:r>
              <a:rPr lang="es-ES" sz="2800" dirty="0">
                <a:latin typeface="Poppins" panose="00000500000000000000" pitchFamily="2" charset="0"/>
                <a:cs typeface="Poppins" panose="00000500000000000000" pitchFamily="2" charset="0"/>
              </a:rPr>
              <a:t>Mayormente se vende más los miércoles y jueves en donde ubica el pico de ventas promedio desde ese día se tiende a vender menos </a:t>
            </a:r>
          </a:p>
        </p:txBody>
      </p:sp>
      <p:pic>
        <p:nvPicPr>
          <p:cNvPr id="2" name="Google Shape;89;p18">
            <a:extLst>
              <a:ext uri="{FF2B5EF4-FFF2-40B4-BE49-F238E27FC236}">
                <a16:creationId xmlns:a16="http://schemas.microsoft.com/office/drawing/2014/main" id="{0507AE58-C585-E807-B448-9565ED1F278B}"/>
              </a:ext>
            </a:extLst>
          </p:cNvPr>
          <p:cNvPicPr preferRelativeResize="0"/>
          <p:nvPr/>
        </p:nvPicPr>
        <p:blipFill>
          <a:blip r:embed="rId4">
            <a:alphaModFix/>
          </a:blip>
          <a:stretch>
            <a:fillRect/>
          </a:stretch>
        </p:blipFill>
        <p:spPr>
          <a:xfrm>
            <a:off x="977217" y="2017024"/>
            <a:ext cx="9864959" cy="7464892"/>
          </a:xfrm>
          <a:prstGeom prst="rect">
            <a:avLst/>
          </a:prstGeom>
          <a:noFill/>
          <a:ln>
            <a:noFill/>
          </a:ln>
        </p:spPr>
      </p:pic>
    </p:spTree>
    <p:extLst>
      <p:ext uri="{BB962C8B-B14F-4D97-AF65-F5344CB8AC3E}">
        <p14:creationId xmlns:p14="http://schemas.microsoft.com/office/powerpoint/2010/main" val="1875208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920985" y="2575593"/>
            <a:ext cx="9160327" cy="3223896"/>
          </a:xfrm>
          <a:prstGeom prst="rect">
            <a:avLst/>
          </a:prstGeom>
        </p:spPr>
        <p:txBody>
          <a:bodyPr wrap="square" lIns="0" tIns="0" rIns="0" bIns="0" rtlCol="0" anchor="t">
            <a:spAutoFit/>
          </a:bodyPr>
          <a:lstStyle/>
          <a:p>
            <a:pPr algn="just">
              <a:lnSpc>
                <a:spcPts val="3569"/>
              </a:lnSpc>
            </a:pPr>
            <a:r>
              <a:rPr lang="es-ES" sz="2999" dirty="0">
                <a:solidFill>
                  <a:srgbClr val="000000"/>
                </a:solidFill>
                <a:latin typeface="Poppins"/>
                <a:ea typeface="Poppins"/>
                <a:cs typeface="Poppins"/>
                <a:sym typeface="Poppins"/>
              </a:rPr>
              <a:t>Este análisis examina exhaustivamente el mercado de bebidas alcohólicas en Iowa, centrándose en las ventas realizadas bajo licencias Clase "E". El estudio abarca desde 2019 hasta 2022, proporcionando una visión detallada de las tendencias, patrones y oportunidades en el mercado.</a:t>
            </a:r>
            <a:endParaRPr lang="en-US" sz="2999" dirty="0">
              <a:solidFill>
                <a:srgbClr val="000000"/>
              </a:solidFill>
              <a:latin typeface="Poppins"/>
              <a:ea typeface="Poppins"/>
              <a:cs typeface="Poppins"/>
              <a:sym typeface="Poppins"/>
            </a:endParaRPr>
          </a:p>
        </p:txBody>
      </p:sp>
      <p:sp>
        <p:nvSpPr>
          <p:cNvPr id="23" name="TextBox 23"/>
          <p:cNvSpPr txBox="1"/>
          <p:nvPr/>
        </p:nvSpPr>
        <p:spPr>
          <a:xfrm>
            <a:off x="1028700" y="1019175"/>
            <a:ext cx="7195462" cy="654025"/>
          </a:xfrm>
          <a:prstGeom prst="rect">
            <a:avLst/>
          </a:prstGeom>
        </p:spPr>
        <p:txBody>
          <a:bodyPr wrap="square" lIns="0" tIns="0" rIns="0" bIns="0" rtlCol="0" anchor="t">
            <a:spAutoFit/>
          </a:bodyPr>
          <a:lstStyle/>
          <a:p>
            <a:pPr algn="l">
              <a:lnSpc>
                <a:spcPts val="5084"/>
              </a:lnSpc>
            </a:pPr>
            <a:r>
              <a:rPr lang="es-ES" sz="4499" b="1" spc="-134" dirty="0">
                <a:solidFill>
                  <a:srgbClr val="000000"/>
                </a:solidFill>
                <a:latin typeface="Poppins Bold"/>
                <a:ea typeface="Poppins Bold"/>
                <a:cs typeface="Poppins Bold"/>
                <a:sym typeface="Poppins Bold"/>
              </a:rPr>
              <a:t>Introducción</a:t>
            </a:r>
            <a:endParaRPr lang="en-US" sz="4499" b="1" spc="-134" dirty="0">
              <a:solidFill>
                <a:srgbClr val="000000"/>
              </a:solidFill>
              <a:latin typeface="Poppins Bold"/>
              <a:ea typeface="Poppins Bold"/>
              <a:cs typeface="Poppins Bold"/>
              <a:sym typeface="Poppins Bold"/>
            </a:endParaRPr>
          </a:p>
        </p:txBody>
      </p:sp>
      <p:sp>
        <p:nvSpPr>
          <p:cNvPr id="29" name="TextBox 29"/>
          <p:cNvSpPr txBox="1"/>
          <p:nvPr/>
        </p:nvSpPr>
        <p:spPr>
          <a:xfrm>
            <a:off x="1932903" y="7037591"/>
            <a:ext cx="7357945" cy="2163669"/>
          </a:xfrm>
          <a:prstGeom prst="rect">
            <a:avLst/>
          </a:prstGeom>
        </p:spPr>
        <p:txBody>
          <a:bodyPr wrap="square" lIns="0" tIns="0" rIns="0" bIns="0" rtlCol="0" anchor="t">
            <a:spAutoFit/>
          </a:bodyPr>
          <a:lstStyle/>
          <a:p>
            <a:pPr marL="342900" indent="-342900" algn="just">
              <a:lnSpc>
                <a:spcPct val="150000"/>
              </a:lnSpc>
              <a:buFont typeface="Arial" panose="020B0604020202020204" pitchFamily="34" charset="0"/>
              <a:buChar char="•"/>
            </a:pPr>
            <a:r>
              <a:rPr lang="es-CO" sz="2400">
                <a:solidFill>
                  <a:srgbClr val="000000"/>
                </a:solidFill>
                <a:latin typeface="Poppins"/>
                <a:ea typeface="Poppins"/>
                <a:cs typeface="Poppins"/>
                <a:sym typeface="Poppins"/>
              </a:rPr>
              <a:t>Ventas estatales completas</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Múltiples categorías de productos</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Análisis temporal extensivo</a:t>
            </a:r>
          </a:p>
          <a:p>
            <a:pPr marL="342900" indent="-342900" algn="just">
              <a:lnSpc>
                <a:spcPct val="150000"/>
              </a:lnSpc>
              <a:buFont typeface="Arial" panose="020B0604020202020204" pitchFamily="34" charset="0"/>
              <a:buChar char="•"/>
            </a:pPr>
            <a:r>
              <a:rPr lang="es-CO" sz="2400" dirty="0">
                <a:solidFill>
                  <a:srgbClr val="000000"/>
                </a:solidFill>
                <a:latin typeface="Poppins"/>
                <a:ea typeface="Poppins"/>
                <a:cs typeface="Poppins"/>
                <a:sym typeface="Poppins"/>
              </a:rPr>
              <a:t>Cobertura geográfica total.</a:t>
            </a:r>
          </a:p>
        </p:txBody>
      </p:sp>
      <p:sp>
        <p:nvSpPr>
          <p:cNvPr id="30" name="TextBox 30"/>
          <p:cNvSpPr txBox="1"/>
          <p:nvPr/>
        </p:nvSpPr>
        <p:spPr>
          <a:xfrm>
            <a:off x="1028700" y="6349945"/>
            <a:ext cx="3862389" cy="538609"/>
          </a:xfrm>
          <a:prstGeom prst="rect">
            <a:avLst/>
          </a:prstGeom>
        </p:spPr>
        <p:txBody>
          <a:bodyPr wrap="square" lIns="0" tIns="0" rIns="0" bIns="0" rtlCol="0" anchor="t">
            <a:spAutoFit/>
          </a:bodyPr>
          <a:lstStyle/>
          <a:p>
            <a:pPr algn="l">
              <a:lnSpc>
                <a:spcPts val="4226"/>
              </a:lnSpc>
            </a:pPr>
            <a:r>
              <a:rPr lang="es-CO" sz="3740" b="1" spc="-112" dirty="0">
                <a:solidFill>
                  <a:srgbClr val="000000"/>
                </a:solidFill>
                <a:latin typeface="Poppins Bold"/>
                <a:ea typeface="Poppins Bold"/>
                <a:cs typeface="Poppins Bold"/>
                <a:sym typeface="Poppins Bold"/>
              </a:rPr>
              <a:t>Alcance</a:t>
            </a:r>
          </a:p>
        </p:txBody>
      </p:sp>
      <p:grpSp>
        <p:nvGrpSpPr>
          <p:cNvPr id="31" name="Group 2">
            <a:extLst>
              <a:ext uri="{FF2B5EF4-FFF2-40B4-BE49-F238E27FC236}">
                <a16:creationId xmlns:a16="http://schemas.microsoft.com/office/drawing/2014/main" id="{148ABCEA-4446-8C8A-C873-C9292CDE5351}"/>
              </a:ext>
            </a:extLst>
          </p:cNvPr>
          <p:cNvGrpSpPr>
            <a:grpSpLocks noChangeAspect="1"/>
          </p:cNvGrpSpPr>
          <p:nvPr/>
        </p:nvGrpSpPr>
        <p:grpSpPr>
          <a:xfrm>
            <a:off x="11643126" y="-148127"/>
            <a:ext cx="6739198" cy="10583255"/>
            <a:chOff x="0" y="0"/>
            <a:chExt cx="21004886" cy="32986129"/>
          </a:xfrm>
        </p:grpSpPr>
        <p:sp>
          <p:nvSpPr>
            <p:cNvPr id="32" name="Freeform 3">
              <a:extLst>
                <a:ext uri="{FF2B5EF4-FFF2-40B4-BE49-F238E27FC236}">
                  <a16:creationId xmlns:a16="http://schemas.microsoft.com/office/drawing/2014/main" id="{07101FC0-DC40-49FE-E626-9816554DD11B}"/>
                </a:ext>
              </a:extLst>
            </p:cNvPr>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11528" r="-124032"/>
              </a:stretch>
            </a:blipFill>
          </p:spPr>
          <p:txBody>
            <a:bodyPr/>
            <a:lstStyle/>
            <a:p>
              <a:endParaRPr lang="es-CO"/>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36939" r="-9862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213482" y="5293707"/>
            <a:ext cx="7081258" cy="727507"/>
          </a:xfrm>
          <a:prstGeom prst="rect">
            <a:avLst/>
          </a:prstGeom>
        </p:spPr>
        <p:txBody>
          <a:bodyPr lIns="0" tIns="0" rIns="0" bIns="0" rtlCol="0" anchor="t">
            <a:spAutoFit/>
          </a:bodyPr>
          <a:lstStyle/>
          <a:p>
            <a:pPr algn="l">
              <a:lnSpc>
                <a:spcPts val="5084"/>
              </a:lnSpc>
            </a:pPr>
            <a:r>
              <a:rPr lang="es-CO" sz="6600" b="1" spc="-134" dirty="0">
                <a:solidFill>
                  <a:srgbClr val="000000"/>
                </a:solidFill>
                <a:latin typeface="Poppins Bold"/>
                <a:ea typeface="Poppins Bold"/>
                <a:cs typeface="Poppins Bold"/>
                <a:sym typeface="Poppins Bold"/>
              </a:rPr>
              <a:t>Condado LINN</a:t>
            </a:r>
          </a:p>
        </p:txBody>
      </p:sp>
    </p:spTree>
    <p:extLst>
      <p:ext uri="{BB962C8B-B14F-4D97-AF65-F5344CB8AC3E}">
        <p14:creationId xmlns:p14="http://schemas.microsoft.com/office/powerpoint/2010/main" val="340367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36939" r="-9862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213481" y="5293707"/>
            <a:ext cx="8149927" cy="727507"/>
          </a:xfrm>
          <a:prstGeom prst="rect">
            <a:avLst/>
          </a:prstGeom>
        </p:spPr>
        <p:txBody>
          <a:bodyPr wrap="square" lIns="0" tIns="0" rIns="0" bIns="0" rtlCol="0" anchor="t">
            <a:spAutoFit/>
          </a:bodyPr>
          <a:lstStyle/>
          <a:p>
            <a:pPr algn="l">
              <a:lnSpc>
                <a:spcPts val="5084"/>
              </a:lnSpc>
            </a:pPr>
            <a:r>
              <a:rPr lang="es-CO" sz="6600" b="1" spc="-134" dirty="0">
                <a:solidFill>
                  <a:srgbClr val="000000"/>
                </a:solidFill>
                <a:latin typeface="Poppins Bold"/>
                <a:ea typeface="Poppins Bold"/>
                <a:cs typeface="Poppins Bold"/>
                <a:sym typeface="Poppins Bold"/>
              </a:rPr>
              <a:t>Condado JOHNSON</a:t>
            </a:r>
          </a:p>
        </p:txBody>
      </p:sp>
    </p:spTree>
    <p:extLst>
      <p:ext uri="{BB962C8B-B14F-4D97-AF65-F5344CB8AC3E}">
        <p14:creationId xmlns:p14="http://schemas.microsoft.com/office/powerpoint/2010/main" val="4010945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2906" y="-114491"/>
            <a:ext cx="6696360" cy="10515983"/>
            <a:chOff x="0" y="0"/>
            <a:chExt cx="21004886" cy="32986129"/>
          </a:xfrm>
        </p:grpSpPr>
        <p:sp>
          <p:nvSpPr>
            <p:cNvPr id="3" name="Freeform 3"/>
            <p:cNvSpPr/>
            <p:nvPr/>
          </p:nvSpPr>
          <p:spPr>
            <a:xfrm>
              <a:off x="0" y="0"/>
              <a:ext cx="21004912" cy="32986092"/>
            </a:xfrm>
            <a:custGeom>
              <a:avLst/>
              <a:gdLst/>
              <a:ahLst/>
              <a:cxnLst/>
              <a:rect l="l" t="t" r="r" b="b"/>
              <a:pathLst>
                <a:path w="21004912" h="32986092">
                  <a:moveTo>
                    <a:pt x="0" y="0"/>
                  </a:moveTo>
                  <a:lnTo>
                    <a:pt x="0" y="32986092"/>
                  </a:lnTo>
                  <a:lnTo>
                    <a:pt x="7515860" y="32986092"/>
                  </a:lnTo>
                  <a:lnTo>
                    <a:pt x="21004912" y="9356090"/>
                  </a:lnTo>
                  <a:lnTo>
                    <a:pt x="17844897" y="0"/>
                  </a:lnTo>
                  <a:close/>
                </a:path>
              </a:pathLst>
            </a:custGeom>
            <a:blipFill>
              <a:blip r:embed="rId2"/>
              <a:stretch>
                <a:fillRect l="-81035" r="-54451"/>
              </a:stretch>
            </a:blipFill>
          </p:spPr>
          <p:txBody>
            <a:bodyPr/>
            <a:lstStyle/>
            <a:p>
              <a:endParaRPr lang="es-CO"/>
            </a:p>
          </p:txBody>
        </p:sp>
      </p:grpSp>
      <p:grpSp>
        <p:nvGrpSpPr>
          <p:cNvPr id="4" name="Group 4"/>
          <p:cNvGrpSpPr/>
          <p:nvPr/>
        </p:nvGrpSpPr>
        <p:grpSpPr>
          <a:xfrm>
            <a:off x="3657428" y="8613038"/>
            <a:ext cx="3389448" cy="2965767"/>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174198">
            <a:off x="6371879" y="6497123"/>
            <a:ext cx="1468479" cy="613615"/>
            <a:chOff x="0" y="0"/>
            <a:chExt cx="812800" cy="339635"/>
          </a:xfrm>
        </p:grpSpPr>
        <p:sp>
          <p:nvSpPr>
            <p:cNvPr id="8" name="Freeform 8"/>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0088B6"/>
            </a:solidFill>
          </p:spPr>
          <p:txBody>
            <a:bodyPr/>
            <a:lstStyle/>
            <a:p>
              <a:endParaRPr lang="es-CO"/>
            </a:p>
          </p:txBody>
        </p:sp>
        <p:sp>
          <p:nvSpPr>
            <p:cNvPr id="9" name="TextBox 9"/>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7174198">
            <a:off x="5672532" y="7711981"/>
            <a:ext cx="1468479" cy="613615"/>
            <a:chOff x="0" y="0"/>
            <a:chExt cx="812800" cy="339635"/>
          </a:xfrm>
        </p:grpSpPr>
        <p:sp>
          <p:nvSpPr>
            <p:cNvPr id="11" name="Freeform 11"/>
            <p:cNvSpPr/>
            <p:nvPr/>
          </p:nvSpPr>
          <p:spPr>
            <a:xfrm>
              <a:off x="0" y="0"/>
              <a:ext cx="812800" cy="339635"/>
            </a:xfrm>
            <a:custGeom>
              <a:avLst/>
              <a:gdLst/>
              <a:ahLst/>
              <a:cxnLst/>
              <a:rect l="l" t="t" r="r" b="b"/>
              <a:pathLst>
                <a:path w="812800" h="339635">
                  <a:moveTo>
                    <a:pt x="203200" y="0"/>
                  </a:moveTo>
                  <a:lnTo>
                    <a:pt x="812800" y="0"/>
                  </a:lnTo>
                  <a:lnTo>
                    <a:pt x="609600" y="339635"/>
                  </a:lnTo>
                  <a:lnTo>
                    <a:pt x="0" y="339635"/>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609600" cy="37773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7182689">
            <a:off x="217831" y="7687896"/>
            <a:ext cx="9765479" cy="915222"/>
            <a:chOff x="0" y="0"/>
            <a:chExt cx="2357911" cy="220984"/>
          </a:xfrm>
        </p:grpSpPr>
        <p:sp>
          <p:nvSpPr>
            <p:cNvPr id="14" name="Freeform 14"/>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15" name="TextBox 15"/>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3585562">
            <a:off x="3265111" y="-2593527"/>
            <a:ext cx="7176132" cy="3768785"/>
            <a:chOff x="0" y="0"/>
            <a:chExt cx="435643" cy="228792"/>
          </a:xfrm>
        </p:grpSpPr>
        <p:sp>
          <p:nvSpPr>
            <p:cNvPr id="17" name="Freeform 17"/>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8" name="TextBox 18"/>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2689">
            <a:off x="-2007246" y="4701411"/>
            <a:ext cx="15622060" cy="901256"/>
            <a:chOff x="0" y="0"/>
            <a:chExt cx="3830456" cy="220984"/>
          </a:xfrm>
        </p:grpSpPr>
        <p:sp>
          <p:nvSpPr>
            <p:cNvPr id="20" name="Freeform 20"/>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21" name="TextBox 21"/>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2">
            <a:extLst>
              <a:ext uri="{FF2B5EF4-FFF2-40B4-BE49-F238E27FC236}">
                <a16:creationId xmlns:a16="http://schemas.microsoft.com/office/drawing/2014/main" id="{70EBF26F-2F47-0C48-798D-3870E463906F}"/>
              </a:ext>
            </a:extLst>
          </p:cNvPr>
          <p:cNvSpPr txBox="1"/>
          <p:nvPr/>
        </p:nvSpPr>
        <p:spPr>
          <a:xfrm>
            <a:off x="8376149" y="3623619"/>
            <a:ext cx="8968758" cy="4088427"/>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Datos de compras de bebidas alcohólicas en Iowa</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Licencias Clase "E" (tiendas minoristas)</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Información detallada por producto y fecha</a:t>
            </a:r>
          </a:p>
          <a:p>
            <a:pPr marL="457200" indent="-457200" algn="just">
              <a:lnSpc>
                <a:spcPct val="150000"/>
              </a:lnSpc>
              <a:buFont typeface="Arial" panose="020B0604020202020204" pitchFamily="34" charset="0"/>
              <a:buChar char="•"/>
            </a:pPr>
            <a:r>
              <a:rPr lang="es-ES" sz="2999" dirty="0">
                <a:solidFill>
                  <a:srgbClr val="000000"/>
                </a:solidFill>
                <a:latin typeface="Poppins"/>
                <a:ea typeface="Poppins"/>
                <a:cs typeface="Poppins"/>
                <a:sym typeface="Poppins"/>
              </a:rPr>
              <a:t>Variables clave: ventas, volumen, costos, precios</a:t>
            </a:r>
            <a:r>
              <a:rPr lang="en-US" sz="2999" dirty="0">
                <a:solidFill>
                  <a:srgbClr val="000000"/>
                </a:solidFill>
                <a:latin typeface="Poppins"/>
                <a:ea typeface="Poppins"/>
                <a:cs typeface="Poppins"/>
                <a:sym typeface="Poppins"/>
              </a:rPr>
              <a:t>.</a:t>
            </a:r>
          </a:p>
        </p:txBody>
      </p:sp>
      <p:sp>
        <p:nvSpPr>
          <p:cNvPr id="25" name="TextBox 23">
            <a:extLst>
              <a:ext uri="{FF2B5EF4-FFF2-40B4-BE49-F238E27FC236}">
                <a16:creationId xmlns:a16="http://schemas.microsoft.com/office/drawing/2014/main" id="{62B80F88-A585-B005-A9A1-EC3F4F99EF93}"/>
              </a:ext>
            </a:extLst>
          </p:cNvPr>
          <p:cNvSpPr txBox="1"/>
          <p:nvPr/>
        </p:nvSpPr>
        <p:spPr>
          <a:xfrm>
            <a:off x="9144000" y="2177760"/>
            <a:ext cx="7195462" cy="654025"/>
          </a:xfrm>
          <a:prstGeom prst="rect">
            <a:avLst/>
          </a:prstGeom>
        </p:spPr>
        <p:txBody>
          <a:bodyPr wrap="square" lIns="0" tIns="0" rIns="0" bIns="0" rtlCol="0" anchor="t">
            <a:spAutoFit/>
          </a:bodyPr>
          <a:lstStyle/>
          <a:p>
            <a:pPr algn="l">
              <a:lnSpc>
                <a:spcPts val="5084"/>
              </a:lnSpc>
            </a:pPr>
            <a:r>
              <a:rPr lang="es-CO" sz="4499" b="1" spc="-134" dirty="0">
                <a:solidFill>
                  <a:srgbClr val="000000"/>
                </a:solidFill>
                <a:latin typeface="Poppins Bold"/>
                <a:ea typeface="Poppins Bold"/>
                <a:cs typeface="Poppins Bold"/>
                <a:sym typeface="Poppins Bold"/>
              </a:rPr>
              <a:t>Descripción</a:t>
            </a:r>
            <a:r>
              <a:rPr lang="en-US" sz="4499" b="1" spc="-134" dirty="0">
                <a:solidFill>
                  <a:srgbClr val="000000"/>
                </a:solidFill>
                <a:latin typeface="Poppins Bold"/>
                <a:ea typeface="Poppins Bold"/>
                <a:cs typeface="Poppins Bold"/>
                <a:sym typeface="Poppins Bold"/>
              </a:rPr>
              <a:t> del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5114044" y="1009650"/>
            <a:ext cx="8059912" cy="666849"/>
          </a:xfrm>
          <a:prstGeom prst="rect">
            <a:avLst/>
          </a:prstGeom>
        </p:spPr>
        <p:txBody>
          <a:bodyPr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Estadístico</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1" name="CuadroTexto 50">
            <a:extLst>
              <a:ext uri="{FF2B5EF4-FFF2-40B4-BE49-F238E27FC236}">
                <a16:creationId xmlns:a16="http://schemas.microsoft.com/office/drawing/2014/main" id="{D144BA69-17E8-41B1-5C14-64882873CDC5}"/>
              </a:ext>
            </a:extLst>
          </p:cNvPr>
          <p:cNvSpPr txBox="1"/>
          <p:nvPr/>
        </p:nvSpPr>
        <p:spPr>
          <a:xfrm>
            <a:off x="1606021" y="1717882"/>
            <a:ext cx="4602079" cy="629403"/>
          </a:xfrm>
          <a:prstGeom prst="rect">
            <a:avLst/>
          </a:prstGeom>
        </p:spPr>
        <p:txBody>
          <a:bodyPr wrap="square" lIns="0" tIns="0" rIns="0" bIns="0" rtlCol="0" anchor="t">
            <a:spAutoFit/>
          </a:bodyPr>
          <a:lstStyle>
            <a:defPPr>
              <a:defRPr lang="en-US"/>
            </a:defPPr>
            <a:lvl1pPr algn="ctr">
              <a:lnSpc>
                <a:spcPts val="5174"/>
              </a:lnSpc>
              <a:defRPr sz="4500" b="1">
                <a:solidFill>
                  <a:srgbClr val="000000"/>
                </a:solidFill>
                <a:latin typeface="Poppins Bold"/>
                <a:ea typeface="Poppins Bold"/>
                <a:cs typeface="Poppins Bold"/>
              </a:defRPr>
            </a:lvl1pPr>
          </a:lstStyle>
          <a:p>
            <a:pPr algn="l"/>
            <a:r>
              <a:rPr lang="es-CO" sz="3200" dirty="0">
                <a:solidFill>
                  <a:schemeClr val="tx2">
                    <a:lumMod val="50000"/>
                  </a:schemeClr>
                </a:solidFill>
              </a:rPr>
              <a:t>Análisis Univariado</a:t>
            </a:r>
          </a:p>
        </p:txBody>
      </p:sp>
      <p:pic>
        <p:nvPicPr>
          <p:cNvPr id="53" name="Imagen 52">
            <a:extLst>
              <a:ext uri="{FF2B5EF4-FFF2-40B4-BE49-F238E27FC236}">
                <a16:creationId xmlns:a16="http://schemas.microsoft.com/office/drawing/2014/main" id="{413813CC-6837-50FC-3D47-5E44AB2036A8}"/>
              </a:ext>
            </a:extLst>
          </p:cNvPr>
          <p:cNvPicPr>
            <a:picLocks noChangeAspect="1"/>
          </p:cNvPicPr>
          <p:nvPr/>
        </p:nvPicPr>
        <p:blipFill>
          <a:blip r:embed="rId4"/>
          <a:stretch>
            <a:fillRect/>
          </a:stretch>
        </p:blipFill>
        <p:spPr>
          <a:xfrm>
            <a:off x="1325146" y="2397875"/>
            <a:ext cx="9420225" cy="3771900"/>
          </a:xfrm>
          <a:prstGeom prst="rect">
            <a:avLst/>
          </a:prstGeom>
        </p:spPr>
      </p:pic>
      <p:pic>
        <p:nvPicPr>
          <p:cNvPr id="55" name="Imagen 54">
            <a:extLst>
              <a:ext uri="{FF2B5EF4-FFF2-40B4-BE49-F238E27FC236}">
                <a16:creationId xmlns:a16="http://schemas.microsoft.com/office/drawing/2014/main" id="{C66AB1B0-5717-C5C3-63FA-84AD84C22F4C}"/>
              </a:ext>
            </a:extLst>
          </p:cNvPr>
          <p:cNvPicPr>
            <a:picLocks noChangeAspect="1"/>
          </p:cNvPicPr>
          <p:nvPr/>
        </p:nvPicPr>
        <p:blipFill>
          <a:blip r:embed="rId5"/>
          <a:stretch>
            <a:fillRect/>
          </a:stretch>
        </p:blipFill>
        <p:spPr>
          <a:xfrm>
            <a:off x="1245670" y="6060462"/>
            <a:ext cx="10179547" cy="3771900"/>
          </a:xfrm>
          <a:prstGeom prst="rect">
            <a:avLst/>
          </a:prstGeom>
        </p:spPr>
      </p:pic>
      <p:sp>
        <p:nvSpPr>
          <p:cNvPr id="57" name="TextBox 22">
            <a:extLst>
              <a:ext uri="{FF2B5EF4-FFF2-40B4-BE49-F238E27FC236}">
                <a16:creationId xmlns:a16="http://schemas.microsoft.com/office/drawing/2014/main" id="{935C87E6-A1EE-0CF6-040E-1F5FDB2A7D5B}"/>
              </a:ext>
            </a:extLst>
          </p:cNvPr>
          <p:cNvSpPr txBox="1"/>
          <p:nvPr/>
        </p:nvSpPr>
        <p:spPr>
          <a:xfrm>
            <a:off x="11740620" y="2601854"/>
            <a:ext cx="6191454" cy="6917215"/>
          </a:xfrm>
          <a:prstGeom prst="rect">
            <a:avLst/>
          </a:prstGeom>
        </p:spPr>
        <p:txBody>
          <a:bodyPr wrap="square" lIns="0" tIns="0" rIns="0" bIns="0" rtlCol="0" anchor="t">
            <a:spAutoFit/>
          </a:bodyPr>
          <a:lstStyle/>
          <a:p>
            <a:pPr marL="514350" indent="-514350">
              <a:lnSpc>
                <a:spcPts val="3569"/>
              </a:lnSpc>
              <a:buFont typeface="+mj-lt"/>
              <a:buAutoNum type="arabicPeriod"/>
            </a:pPr>
            <a:r>
              <a:rPr lang="es-ES" sz="2800" dirty="0">
                <a:solidFill>
                  <a:srgbClr val="000000"/>
                </a:solidFill>
                <a:latin typeface="Poppins"/>
                <a:ea typeface="Poppins"/>
                <a:cs typeface="Poppins"/>
                <a:sym typeface="Poppins"/>
              </a:rPr>
              <a:t>Pack:</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Distribución asimétrica positiva</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Concentración en valores pequeños (6-12 unidades)</a:t>
            </a:r>
          </a:p>
          <a:p>
            <a:pPr marL="971550" lvl="1" indent="-514350">
              <a:lnSpc>
                <a:spcPts val="3569"/>
              </a:lnSpc>
              <a:buFont typeface="Arial" panose="020B0604020202020204" pitchFamily="34" charset="0"/>
              <a:buChar char="•"/>
            </a:pPr>
            <a:r>
              <a:rPr lang="es-ES" sz="2800" dirty="0" err="1">
                <a:solidFill>
                  <a:srgbClr val="000000"/>
                </a:solidFill>
                <a:latin typeface="Poppins"/>
                <a:ea typeface="Poppins"/>
                <a:cs typeface="Poppins"/>
                <a:sym typeface="Poppins"/>
              </a:rPr>
              <a:t>Outliers</a:t>
            </a:r>
            <a:r>
              <a:rPr lang="es-ES" sz="2800" dirty="0">
                <a:solidFill>
                  <a:srgbClr val="000000"/>
                </a:solidFill>
                <a:latin typeface="Poppins"/>
                <a:ea typeface="Poppins"/>
                <a:cs typeface="Poppins"/>
                <a:sym typeface="Poppins"/>
              </a:rPr>
              <a:t> hasta 60 unidades</a:t>
            </a:r>
          </a:p>
          <a:p>
            <a:pPr marL="514350" indent="-514350">
              <a:lnSpc>
                <a:spcPts val="3569"/>
              </a:lnSpc>
              <a:buFont typeface="+mj-lt"/>
              <a:buAutoNum type="arabicPeriod"/>
            </a:pPr>
            <a:r>
              <a:rPr lang="es-ES" sz="2800" dirty="0" err="1">
                <a:solidFill>
                  <a:srgbClr val="000000"/>
                </a:solidFill>
                <a:latin typeface="Poppins"/>
                <a:ea typeface="Poppins"/>
                <a:cs typeface="Poppins"/>
                <a:sym typeface="Poppins"/>
              </a:rPr>
              <a:t>Bottle</a:t>
            </a:r>
            <a:r>
              <a:rPr lang="es-ES" sz="2800" dirty="0">
                <a:solidFill>
                  <a:srgbClr val="000000"/>
                </a:solidFill>
                <a:latin typeface="Poppins"/>
                <a:ea typeface="Poppins"/>
                <a:cs typeface="Poppins"/>
                <a:sym typeface="Poppins"/>
              </a:rPr>
              <a:t> </a:t>
            </a:r>
            <a:r>
              <a:rPr lang="es-ES" sz="2800" dirty="0" err="1">
                <a:solidFill>
                  <a:srgbClr val="000000"/>
                </a:solidFill>
                <a:latin typeface="Poppins"/>
                <a:ea typeface="Poppins"/>
                <a:cs typeface="Poppins"/>
                <a:sym typeface="Poppins"/>
              </a:rPr>
              <a:t>Volume</a:t>
            </a:r>
            <a:r>
              <a:rPr lang="es-ES" sz="2800" dirty="0">
                <a:solidFill>
                  <a:srgbClr val="000000"/>
                </a:solidFill>
                <a:latin typeface="Poppins"/>
                <a:ea typeface="Poppins"/>
                <a:cs typeface="Poppins"/>
                <a:sym typeface="Poppins"/>
              </a:rPr>
              <a:t>:</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de tamaños estandarizados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Varios puntos de concentración</a:t>
            </a:r>
          </a:p>
          <a:p>
            <a:pPr marL="514350" indent="-514350">
              <a:lnSpc>
                <a:spcPts val="3569"/>
              </a:lnSpc>
              <a:buFont typeface="+mj-lt"/>
              <a:buAutoNum type="arabicPeriod"/>
            </a:pPr>
            <a:r>
              <a:rPr lang="es-ES" sz="2800" dirty="0">
                <a:solidFill>
                  <a:srgbClr val="000000"/>
                </a:solidFill>
                <a:latin typeface="Poppins"/>
                <a:ea typeface="Poppins"/>
                <a:cs typeface="Poppins"/>
                <a:sym typeface="Poppins"/>
              </a:rPr>
              <a:t>Sales y </a:t>
            </a:r>
            <a:r>
              <a:rPr lang="es-ES" sz="2800" dirty="0" err="1">
                <a:solidFill>
                  <a:srgbClr val="000000"/>
                </a:solidFill>
                <a:latin typeface="Poppins"/>
                <a:ea typeface="Poppins"/>
                <a:cs typeface="Poppins"/>
                <a:sym typeface="Poppins"/>
              </a:rPr>
              <a:t>Volume</a:t>
            </a:r>
            <a:r>
              <a:rPr lang="es-ES" sz="2800" dirty="0">
                <a:solidFill>
                  <a:srgbClr val="000000"/>
                </a:solidFill>
                <a:latin typeface="Poppins"/>
                <a:ea typeface="Poppins"/>
                <a:cs typeface="Poppins"/>
                <a:sym typeface="Poppins"/>
              </a:rPr>
              <a:t>:</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Distribuciones sesgadas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estacionales</a:t>
            </a:r>
          </a:p>
          <a:p>
            <a:pPr marL="971550" lvl="1" indent="-51435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Alta variabilidad</a:t>
            </a:r>
            <a:endParaRPr lang="en-US" sz="2800" dirty="0">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5114044" y="1009650"/>
            <a:ext cx="8059912" cy="666849"/>
          </a:xfrm>
          <a:prstGeom prst="rect">
            <a:avLst/>
          </a:prstGeom>
        </p:spPr>
        <p:txBody>
          <a:bodyPr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de Correlaciones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0792380" y="3861430"/>
            <a:ext cx="6955838" cy="3216778"/>
          </a:xfrm>
          <a:prstGeom prst="rect">
            <a:avLst/>
          </a:prstGeom>
        </p:spPr>
        <p:txBody>
          <a:bodyPr wrap="square" lIns="0" tIns="0" rIns="0" bIns="0" rtlCol="0" anchor="t">
            <a:spAutoFit/>
          </a:bodyPr>
          <a:lstStyle/>
          <a:p>
            <a:pPr>
              <a:lnSpc>
                <a:spcPts val="3569"/>
              </a:lnSpc>
            </a:pPr>
            <a:r>
              <a:rPr lang="es-ES" sz="2800" dirty="0">
                <a:solidFill>
                  <a:srgbClr val="000000"/>
                </a:solidFill>
                <a:latin typeface="Poppins"/>
                <a:ea typeface="Poppins"/>
                <a:cs typeface="Poppins"/>
                <a:sym typeface="Poppins"/>
              </a:rPr>
              <a:t>Hallazgos Principales:</a:t>
            </a: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Correlaciones fuertes entre medidas de volumen y ventas</a:t>
            </a: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Relación inversa entre Pack y </a:t>
            </a:r>
            <a:r>
              <a:rPr lang="es-ES" sz="2800" dirty="0" err="1">
                <a:solidFill>
                  <a:srgbClr val="000000"/>
                </a:solidFill>
                <a:latin typeface="Poppins"/>
                <a:ea typeface="Poppins"/>
                <a:cs typeface="Poppins"/>
                <a:sym typeface="Poppins"/>
              </a:rPr>
              <a:t>Bottle</a:t>
            </a:r>
            <a:r>
              <a:rPr lang="es-ES" sz="2800" dirty="0">
                <a:solidFill>
                  <a:srgbClr val="000000"/>
                </a:solidFill>
                <a:latin typeface="Poppins"/>
                <a:ea typeface="Poppins"/>
                <a:cs typeface="Poppins"/>
                <a:sym typeface="Poppins"/>
              </a:rPr>
              <a:t> </a:t>
            </a:r>
            <a:r>
              <a:rPr lang="es-ES" sz="2800" dirty="0" err="1">
                <a:solidFill>
                  <a:srgbClr val="000000"/>
                </a:solidFill>
                <a:latin typeface="Poppins"/>
                <a:ea typeface="Poppins"/>
                <a:cs typeface="Poppins"/>
                <a:sym typeface="Poppins"/>
              </a:rPr>
              <a:t>Volume</a:t>
            </a:r>
            <a:endParaRPr lang="es-ES" sz="2800" dirty="0">
              <a:solidFill>
                <a:srgbClr val="000000"/>
              </a:solidFill>
              <a:latin typeface="Poppins"/>
              <a:ea typeface="Poppins"/>
              <a:cs typeface="Poppins"/>
              <a:sym typeface="Poppins"/>
            </a:endParaRPr>
          </a:p>
          <a:p>
            <a:pPr marL="457200" indent="-457200">
              <a:lnSpc>
                <a:spcPts val="3569"/>
              </a:lnSpc>
              <a:buFont typeface="Arial" panose="020B0604020202020204" pitchFamily="34" charset="0"/>
              <a:buChar char="•"/>
            </a:pPr>
            <a:r>
              <a:rPr lang="es-ES" sz="2800" dirty="0">
                <a:solidFill>
                  <a:srgbClr val="000000"/>
                </a:solidFill>
                <a:latin typeface="Poppins"/>
                <a:ea typeface="Poppins"/>
                <a:cs typeface="Poppins"/>
                <a:sym typeface="Poppins"/>
              </a:rPr>
              <a:t>Patrones consistentes en precios y costos</a:t>
            </a:r>
          </a:p>
        </p:txBody>
      </p:sp>
      <p:pic>
        <p:nvPicPr>
          <p:cNvPr id="3" name="Imagen 2">
            <a:extLst>
              <a:ext uri="{FF2B5EF4-FFF2-40B4-BE49-F238E27FC236}">
                <a16:creationId xmlns:a16="http://schemas.microsoft.com/office/drawing/2014/main" id="{B862F05A-D114-1721-51AA-81317DF6097D}"/>
              </a:ext>
            </a:extLst>
          </p:cNvPr>
          <p:cNvPicPr>
            <a:picLocks noChangeAspect="1"/>
          </p:cNvPicPr>
          <p:nvPr/>
        </p:nvPicPr>
        <p:blipFill>
          <a:blip r:embed="rId4"/>
          <a:stretch>
            <a:fillRect/>
          </a:stretch>
        </p:blipFill>
        <p:spPr>
          <a:xfrm>
            <a:off x="1608613" y="2163322"/>
            <a:ext cx="8349719" cy="7562692"/>
          </a:xfrm>
          <a:prstGeom prst="rect">
            <a:avLst/>
          </a:prstGeom>
        </p:spPr>
      </p:pic>
    </p:spTree>
    <p:extLst>
      <p:ext uri="{BB962C8B-B14F-4D97-AF65-F5344CB8AC3E}">
        <p14:creationId xmlns:p14="http://schemas.microsoft.com/office/powerpoint/2010/main" val="272469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0872647"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Temporal</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pic>
        <p:nvPicPr>
          <p:cNvPr id="6" name="Imagen 5">
            <a:extLst>
              <a:ext uri="{FF2B5EF4-FFF2-40B4-BE49-F238E27FC236}">
                <a16:creationId xmlns:a16="http://schemas.microsoft.com/office/drawing/2014/main" id="{312DC8BC-228A-D023-1672-9C28B54F7049}"/>
              </a:ext>
            </a:extLst>
          </p:cNvPr>
          <p:cNvPicPr>
            <a:picLocks noChangeAspect="1"/>
          </p:cNvPicPr>
          <p:nvPr/>
        </p:nvPicPr>
        <p:blipFill>
          <a:blip r:embed="rId4"/>
          <a:stretch>
            <a:fillRect/>
          </a:stretch>
        </p:blipFill>
        <p:spPr>
          <a:xfrm>
            <a:off x="554035" y="2700122"/>
            <a:ext cx="10331588" cy="6377968"/>
          </a:xfrm>
          <a:prstGeom prst="rect">
            <a:avLst/>
          </a:prstGeom>
        </p:spPr>
      </p:pic>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1469414" y="3020284"/>
            <a:ext cx="6081695" cy="5755935"/>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Tendencia general creciente: $10M a $18M</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Patrones estacionales claros:</a:t>
            </a:r>
          </a:p>
          <a:p>
            <a:pPr marL="914400" lvl="1" indent="-457200">
              <a:lnSpc>
                <a:spcPct val="150000"/>
              </a:lnSpc>
              <a:buFont typeface="Courier New" panose="02070309020205020404" pitchFamily="49" charset="0"/>
              <a:buChar char="o"/>
            </a:pPr>
            <a:r>
              <a:rPr lang="es-ES" sz="2800" dirty="0">
                <a:solidFill>
                  <a:srgbClr val="000000"/>
                </a:solidFill>
                <a:latin typeface="Poppins"/>
                <a:ea typeface="Poppins"/>
                <a:cs typeface="Poppins"/>
                <a:sym typeface="Poppins"/>
              </a:rPr>
              <a:t>Picos: Fin de año</a:t>
            </a:r>
          </a:p>
          <a:p>
            <a:pPr marL="914400" lvl="1" indent="-457200">
              <a:lnSpc>
                <a:spcPct val="150000"/>
              </a:lnSpc>
              <a:buFont typeface="Courier New" panose="02070309020205020404" pitchFamily="49" charset="0"/>
              <a:buChar char="o"/>
            </a:pPr>
            <a:r>
              <a:rPr lang="es-ES" sz="2800" dirty="0">
                <a:solidFill>
                  <a:srgbClr val="000000"/>
                </a:solidFill>
                <a:latin typeface="Poppins"/>
                <a:ea typeface="Poppins"/>
                <a:cs typeface="Poppins"/>
                <a:sym typeface="Poppins"/>
              </a:rPr>
              <a:t>Valles: Enero</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Recuperación post-COVID con crecimiento acelerado</a:t>
            </a:r>
          </a:p>
          <a:p>
            <a:pPr marL="457200" indent="-457200">
              <a:lnSpc>
                <a:spcPct val="150000"/>
              </a:lnSpc>
              <a:buFont typeface="Arial" panose="020B0604020202020204" pitchFamily="34" charset="0"/>
              <a:buChar char="•"/>
            </a:pPr>
            <a:r>
              <a:rPr lang="es-ES" sz="2800" dirty="0">
                <a:solidFill>
                  <a:srgbClr val="000000"/>
                </a:solidFill>
                <a:latin typeface="Poppins"/>
                <a:ea typeface="Poppins"/>
                <a:cs typeface="Poppins"/>
                <a:sym typeface="Poppins"/>
              </a:rPr>
              <a:t>Mayor volatilidad en períodos recientes</a:t>
            </a:r>
          </a:p>
        </p:txBody>
      </p:sp>
    </p:spTree>
    <p:extLst>
      <p:ext uri="{BB962C8B-B14F-4D97-AF65-F5344CB8AC3E}">
        <p14:creationId xmlns:p14="http://schemas.microsoft.com/office/powerpoint/2010/main" val="402518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43126" y="-148127"/>
            <a:ext cx="6739198" cy="10583255"/>
            <a:chOff x="0" y="0"/>
            <a:chExt cx="21004886" cy="32986129"/>
          </a:xfrm>
        </p:grpSpPr>
        <p:sp>
          <p:nvSpPr>
            <p:cNvPr id="3" name="Freeform 3"/>
            <p:cNvSpPr/>
            <p:nvPr/>
          </p:nvSpPr>
          <p:spPr>
            <a:xfrm>
              <a:off x="0" y="0"/>
              <a:ext cx="21004783" cy="32986092"/>
            </a:xfrm>
            <a:custGeom>
              <a:avLst/>
              <a:gdLst/>
              <a:ahLst/>
              <a:cxnLst/>
              <a:rect l="l" t="t" r="r" b="b"/>
              <a:pathLst>
                <a:path w="21004783" h="32986092">
                  <a:moveTo>
                    <a:pt x="3160014" y="0"/>
                  </a:moveTo>
                  <a:lnTo>
                    <a:pt x="0" y="9356090"/>
                  </a:lnTo>
                  <a:lnTo>
                    <a:pt x="13488924" y="32986092"/>
                  </a:lnTo>
                  <a:lnTo>
                    <a:pt x="21004783" y="32986092"/>
                  </a:lnTo>
                  <a:lnTo>
                    <a:pt x="21004783" y="0"/>
                  </a:lnTo>
                  <a:close/>
                </a:path>
              </a:pathLst>
            </a:custGeom>
            <a:blipFill>
              <a:blip r:embed="rId2"/>
              <a:stretch>
                <a:fillRect l="-36939" r="-98622"/>
              </a:stretch>
            </a:blipFill>
          </p:spPr>
          <p:txBody>
            <a:bodyPr/>
            <a:lstStyle/>
            <a:p>
              <a:endParaRPr lang="es-CO"/>
            </a:p>
          </p:txBody>
        </p:sp>
      </p:grpSp>
      <p:grpSp>
        <p:nvGrpSpPr>
          <p:cNvPr id="4" name="Group 4"/>
          <p:cNvGrpSpPr/>
          <p:nvPr/>
        </p:nvGrpSpPr>
        <p:grpSpPr>
          <a:xfrm>
            <a:off x="11283787" y="7901367"/>
            <a:ext cx="3142082" cy="2749321"/>
            <a:chOff x="0" y="0"/>
            <a:chExt cx="812800" cy="711200"/>
          </a:xfrm>
        </p:grpSpPr>
        <p:sp>
          <p:nvSpPr>
            <p:cNvPr id="5" name="Freeform 5"/>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8B6"/>
            </a:solidFill>
          </p:spPr>
          <p:txBody>
            <a:bodyPr/>
            <a:lstStyle/>
            <a:p>
              <a:endParaRPr lang="es-CO"/>
            </a:p>
          </p:txBody>
        </p:sp>
        <p:sp>
          <p:nvSpPr>
            <p:cNvPr id="6" name="TextBox 6"/>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3614395">
            <a:off x="7988275" y="7998995"/>
            <a:ext cx="11058055" cy="802493"/>
            <a:chOff x="0" y="0"/>
            <a:chExt cx="3139792" cy="227858"/>
          </a:xfrm>
        </p:grpSpPr>
        <p:sp>
          <p:nvSpPr>
            <p:cNvPr id="8" name="Freeform 8"/>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9" name="TextBox 9"/>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4292735">
            <a:off x="7039440" y="-2647312"/>
            <a:ext cx="7601173" cy="3992009"/>
            <a:chOff x="0" y="0"/>
            <a:chExt cx="435643" cy="228792"/>
          </a:xfrm>
        </p:grpSpPr>
        <p:sp>
          <p:nvSpPr>
            <p:cNvPr id="11" name="Freeform 11"/>
            <p:cNvSpPr/>
            <p:nvPr/>
          </p:nvSpPr>
          <p:spPr>
            <a:xfrm>
              <a:off x="0" y="0"/>
              <a:ext cx="435643" cy="228792"/>
            </a:xfrm>
            <a:custGeom>
              <a:avLst/>
              <a:gdLst/>
              <a:ahLst/>
              <a:cxnLst/>
              <a:rect l="l" t="t" r="r" b="b"/>
              <a:pathLst>
                <a:path w="435643" h="228792">
                  <a:moveTo>
                    <a:pt x="203200" y="0"/>
                  </a:moveTo>
                  <a:lnTo>
                    <a:pt x="435643" y="0"/>
                  </a:lnTo>
                  <a:lnTo>
                    <a:pt x="232443" y="228792"/>
                  </a:lnTo>
                  <a:lnTo>
                    <a:pt x="0" y="228792"/>
                  </a:lnTo>
                  <a:lnTo>
                    <a:pt x="203200" y="0"/>
                  </a:lnTo>
                  <a:close/>
                </a:path>
              </a:pathLst>
            </a:custGeom>
            <a:solidFill>
              <a:srgbClr val="2B4865"/>
            </a:solidFill>
          </p:spPr>
          <p:txBody>
            <a:bodyPr/>
            <a:lstStyle/>
            <a:p>
              <a:endParaRPr lang="es-CO"/>
            </a:p>
          </p:txBody>
        </p:sp>
        <p:sp>
          <p:nvSpPr>
            <p:cNvPr id="12" name="TextBox 12"/>
            <p:cNvSpPr txBox="1"/>
            <p:nvPr/>
          </p:nvSpPr>
          <p:spPr>
            <a:xfrm>
              <a:off x="101600" y="-38100"/>
              <a:ext cx="232443" cy="266892"/>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614395">
            <a:off x="5350782" y="4892461"/>
            <a:ext cx="14583244" cy="802493"/>
            <a:chOff x="0" y="0"/>
            <a:chExt cx="4140724" cy="227858"/>
          </a:xfrm>
        </p:grpSpPr>
        <p:sp>
          <p:nvSpPr>
            <p:cNvPr id="14" name="Freeform 14"/>
            <p:cNvSpPr/>
            <p:nvPr/>
          </p:nvSpPr>
          <p:spPr>
            <a:xfrm>
              <a:off x="0" y="0"/>
              <a:ext cx="4140724" cy="227858"/>
            </a:xfrm>
            <a:custGeom>
              <a:avLst/>
              <a:gdLst/>
              <a:ahLst/>
              <a:cxnLst/>
              <a:rect l="l" t="t" r="r" b="b"/>
              <a:pathLst>
                <a:path w="4140724" h="227858">
                  <a:moveTo>
                    <a:pt x="3937524" y="0"/>
                  </a:moveTo>
                  <a:lnTo>
                    <a:pt x="0" y="0"/>
                  </a:lnTo>
                  <a:lnTo>
                    <a:pt x="203200" y="227858"/>
                  </a:lnTo>
                  <a:lnTo>
                    <a:pt x="4140724" y="227858"/>
                  </a:lnTo>
                  <a:lnTo>
                    <a:pt x="3937524" y="0"/>
                  </a:lnTo>
                  <a:close/>
                </a:path>
              </a:pathLst>
            </a:custGeom>
            <a:solidFill>
              <a:srgbClr val="0088B6"/>
            </a:solidFill>
          </p:spPr>
          <p:txBody>
            <a:bodyPr/>
            <a:lstStyle/>
            <a:p>
              <a:endParaRPr lang="es-CO"/>
            </a:p>
          </p:txBody>
        </p:sp>
        <p:sp>
          <p:nvSpPr>
            <p:cNvPr id="15" name="TextBox 15"/>
            <p:cNvSpPr txBox="1"/>
            <p:nvPr/>
          </p:nvSpPr>
          <p:spPr>
            <a:xfrm>
              <a:off x="101600" y="-38100"/>
              <a:ext cx="3937524"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7180252">
            <a:off x="10487024" y="5991422"/>
            <a:ext cx="1329005" cy="579608"/>
            <a:chOff x="0" y="0"/>
            <a:chExt cx="812800" cy="354480"/>
          </a:xfrm>
        </p:grpSpPr>
        <p:sp>
          <p:nvSpPr>
            <p:cNvPr id="17" name="Freeform 17"/>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0088B6"/>
            </a:solidFill>
          </p:spPr>
          <p:txBody>
            <a:bodyPr/>
            <a:lstStyle/>
            <a:p>
              <a:endParaRPr lang="es-CO"/>
            </a:p>
          </p:txBody>
        </p:sp>
        <p:sp>
          <p:nvSpPr>
            <p:cNvPr id="18" name="TextBox 18"/>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7180252">
            <a:off x="11122948" y="7108788"/>
            <a:ext cx="1329005" cy="579608"/>
            <a:chOff x="0" y="0"/>
            <a:chExt cx="812800" cy="354480"/>
          </a:xfrm>
        </p:grpSpPr>
        <p:sp>
          <p:nvSpPr>
            <p:cNvPr id="20" name="Freeform 20"/>
            <p:cNvSpPr/>
            <p:nvPr/>
          </p:nvSpPr>
          <p:spPr>
            <a:xfrm>
              <a:off x="0" y="0"/>
              <a:ext cx="812800" cy="354480"/>
            </a:xfrm>
            <a:custGeom>
              <a:avLst/>
              <a:gdLst/>
              <a:ahLst/>
              <a:cxnLst/>
              <a:rect l="l" t="t" r="r" b="b"/>
              <a:pathLst>
                <a:path w="812800" h="354480">
                  <a:moveTo>
                    <a:pt x="609600" y="0"/>
                  </a:moveTo>
                  <a:lnTo>
                    <a:pt x="0" y="0"/>
                  </a:lnTo>
                  <a:lnTo>
                    <a:pt x="203200" y="354480"/>
                  </a:lnTo>
                  <a:lnTo>
                    <a:pt x="812800" y="354480"/>
                  </a:lnTo>
                  <a:lnTo>
                    <a:pt x="609600" y="0"/>
                  </a:lnTo>
                  <a:close/>
                </a:path>
              </a:pathLst>
            </a:custGeom>
            <a:solidFill>
              <a:srgbClr val="2B4865"/>
            </a:solidFill>
          </p:spPr>
          <p:txBody>
            <a:bodyPr/>
            <a:lstStyle/>
            <a:p>
              <a:endParaRPr lang="es-CO"/>
            </a:p>
          </p:txBody>
        </p:sp>
        <p:sp>
          <p:nvSpPr>
            <p:cNvPr id="21" name="TextBox 21"/>
            <p:cNvSpPr txBox="1"/>
            <p:nvPr/>
          </p:nvSpPr>
          <p:spPr>
            <a:xfrm>
              <a:off x="101600" y="-38100"/>
              <a:ext cx="609600" cy="39258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2213482" y="5293707"/>
            <a:ext cx="7081258" cy="727507"/>
          </a:xfrm>
          <a:prstGeom prst="rect">
            <a:avLst/>
          </a:prstGeom>
        </p:spPr>
        <p:txBody>
          <a:bodyPr lIns="0" tIns="0" rIns="0" bIns="0" rtlCol="0" anchor="t">
            <a:spAutoFit/>
          </a:bodyPr>
          <a:lstStyle/>
          <a:p>
            <a:pPr algn="l">
              <a:lnSpc>
                <a:spcPts val="5084"/>
              </a:lnSpc>
            </a:pPr>
            <a:r>
              <a:rPr lang="es-CO" sz="6600" b="1" spc="-134">
                <a:solidFill>
                  <a:srgbClr val="000000"/>
                </a:solidFill>
                <a:latin typeface="Poppins Bold"/>
                <a:ea typeface="Poppins Bold"/>
                <a:cs typeface="Poppins Bold"/>
                <a:sym typeface="Poppins Bold"/>
              </a:rPr>
              <a:t>Condado POLK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0872647"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Análisis Temporal</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57" name="TextBox 22">
            <a:extLst>
              <a:ext uri="{FF2B5EF4-FFF2-40B4-BE49-F238E27FC236}">
                <a16:creationId xmlns:a16="http://schemas.microsoft.com/office/drawing/2014/main" id="{935C87E6-A1EE-0CF6-040E-1F5FDB2A7D5B}"/>
              </a:ext>
            </a:extLst>
          </p:cNvPr>
          <p:cNvSpPr txBox="1"/>
          <p:nvPr/>
        </p:nvSpPr>
        <p:spPr>
          <a:xfrm>
            <a:off x="10695922" y="1964771"/>
            <a:ext cx="7521136" cy="7745454"/>
          </a:xfrm>
          <a:prstGeom prst="rect">
            <a:avLst/>
          </a:prstGeom>
        </p:spPr>
        <p:txBody>
          <a:bodyPr wrap="square" lIns="0" tIns="0" rIns="0" bIns="0" rtlCol="0" anchor="t">
            <a:spAutoFit/>
          </a:bodyPr>
          <a:lstStyle/>
          <a:p>
            <a:pPr>
              <a:lnSpc>
                <a:spcPct val="150000"/>
              </a:lnSpc>
            </a:pPr>
            <a:r>
              <a:rPr lang="es-ES" sz="2600" dirty="0">
                <a:solidFill>
                  <a:srgbClr val="000000"/>
                </a:solidFill>
                <a:latin typeface="Poppins"/>
                <a:ea typeface="Poppins"/>
                <a:cs typeface="Poppins"/>
                <a:sym typeface="Poppins"/>
              </a:rPr>
              <a:t>Tendencias: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Crecimiento sostenido: $5.5M → $10M+</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Clara tendencia alcista</a:t>
            </a:r>
          </a:p>
          <a:p>
            <a:pPr>
              <a:lnSpc>
                <a:spcPct val="150000"/>
              </a:lnSpc>
            </a:pPr>
            <a:r>
              <a:rPr lang="es-ES" sz="2600" dirty="0">
                <a:solidFill>
                  <a:srgbClr val="000000"/>
                </a:solidFill>
                <a:latin typeface="Poppins"/>
                <a:ea typeface="Poppins"/>
                <a:cs typeface="Poppins"/>
                <a:sym typeface="Poppins"/>
              </a:rPr>
              <a:t>Estacionalidad:</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Picos: Nov-Dic</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Valles: Ene-Feb</a:t>
            </a:r>
          </a:p>
          <a:p>
            <a:pPr>
              <a:lnSpc>
                <a:spcPct val="150000"/>
              </a:lnSpc>
            </a:pPr>
            <a:r>
              <a:rPr lang="es-ES" sz="2600" dirty="0">
                <a:solidFill>
                  <a:srgbClr val="000000"/>
                </a:solidFill>
                <a:latin typeface="Poppins"/>
                <a:ea typeface="Poppins"/>
                <a:cs typeface="Poppins"/>
                <a:sym typeface="Poppins"/>
              </a:rPr>
              <a:t>COVID &amp; Post:</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Caída inicial 2020</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Recuperación rápida</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Crecimiento acelerado posterior</a:t>
            </a:r>
          </a:p>
          <a:p>
            <a:pPr>
              <a:lnSpc>
                <a:spcPct val="150000"/>
              </a:lnSpc>
            </a:pPr>
            <a:r>
              <a:rPr lang="es-ES" sz="2600" dirty="0">
                <a:solidFill>
                  <a:srgbClr val="000000"/>
                </a:solidFill>
                <a:latin typeface="Poppins"/>
                <a:ea typeface="Poppins"/>
                <a:cs typeface="Poppins"/>
                <a:sym typeface="Poppins"/>
              </a:rPr>
              <a:t>Volatilidad:</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Aumenta en últimos años</a:t>
            </a:r>
          </a:p>
          <a:p>
            <a:pPr marL="457200" indent="-457200">
              <a:lnSpc>
                <a:spcPct val="150000"/>
              </a:lnSpc>
              <a:buFont typeface="Arial" panose="020B0604020202020204" pitchFamily="34" charset="0"/>
              <a:buChar char="•"/>
            </a:pPr>
            <a:r>
              <a:rPr lang="es-ES" sz="2600" dirty="0">
                <a:solidFill>
                  <a:srgbClr val="000000"/>
                </a:solidFill>
                <a:latin typeface="Poppins"/>
                <a:ea typeface="Poppins"/>
                <a:cs typeface="Poppins"/>
                <a:sym typeface="Poppins"/>
              </a:rPr>
              <a:t>Mayores fluctuaciones 2021-2022</a:t>
            </a:r>
          </a:p>
        </p:txBody>
      </p:sp>
      <p:pic>
        <p:nvPicPr>
          <p:cNvPr id="4" name="Imagen 3">
            <a:extLst>
              <a:ext uri="{FF2B5EF4-FFF2-40B4-BE49-F238E27FC236}">
                <a16:creationId xmlns:a16="http://schemas.microsoft.com/office/drawing/2014/main" id="{2455A300-1F86-2B08-F611-B21E6D4160AB}"/>
              </a:ext>
            </a:extLst>
          </p:cNvPr>
          <p:cNvPicPr>
            <a:picLocks noChangeAspect="1"/>
          </p:cNvPicPr>
          <p:nvPr/>
        </p:nvPicPr>
        <p:blipFill>
          <a:blip r:embed="rId4"/>
          <a:stretch>
            <a:fillRect/>
          </a:stretch>
        </p:blipFill>
        <p:spPr>
          <a:xfrm>
            <a:off x="551115" y="2358732"/>
            <a:ext cx="9627648" cy="6684540"/>
          </a:xfrm>
          <a:prstGeom prst="rect">
            <a:avLst/>
          </a:prstGeom>
        </p:spPr>
      </p:pic>
    </p:spTree>
    <p:extLst>
      <p:ext uri="{BB962C8B-B14F-4D97-AF65-F5344CB8AC3E}">
        <p14:creationId xmlns:p14="http://schemas.microsoft.com/office/powerpoint/2010/main" val="4414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2986321" y="3835592"/>
            <a:ext cx="1096897" cy="1044794"/>
          </a:xfrm>
          <a:custGeom>
            <a:avLst/>
            <a:gdLst/>
            <a:ahLst/>
            <a:cxnLst/>
            <a:rect l="l" t="t" r="r" b="b"/>
            <a:pathLst>
              <a:path w="1096897" h="1044794">
                <a:moveTo>
                  <a:pt x="0" y="0"/>
                </a:moveTo>
                <a:lnTo>
                  <a:pt x="1096897" y="0"/>
                </a:lnTo>
                <a:lnTo>
                  <a:pt x="1096897" y="1044795"/>
                </a:lnTo>
                <a:lnTo>
                  <a:pt x="0" y="1044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23" name="TextBox 23"/>
          <p:cNvSpPr txBox="1"/>
          <p:nvPr/>
        </p:nvSpPr>
        <p:spPr>
          <a:xfrm>
            <a:off x="3493775" y="969310"/>
            <a:ext cx="11975718" cy="666849"/>
          </a:xfrm>
          <a:prstGeom prst="rect">
            <a:avLst/>
          </a:prstGeom>
        </p:spPr>
        <p:txBody>
          <a:bodyPr wrap="square" lIns="0" tIns="0" rIns="0" bIns="0" rtlCol="0" anchor="t">
            <a:spAutoFit/>
          </a:bodyPr>
          <a:lstStyle/>
          <a:p>
            <a:pPr algn="ctr">
              <a:lnSpc>
                <a:spcPts val="5174"/>
              </a:lnSpc>
            </a:pPr>
            <a:r>
              <a:rPr lang="es-CO" sz="4500" b="1" dirty="0">
                <a:solidFill>
                  <a:srgbClr val="000000"/>
                </a:solidFill>
                <a:latin typeface="Poppins Bold"/>
                <a:ea typeface="Poppins Bold"/>
                <a:cs typeface="Poppins Bold"/>
                <a:sym typeface="Poppins Bold"/>
              </a:rPr>
              <a:t>Ventas por tiendas</a:t>
            </a:r>
          </a:p>
        </p:txBody>
      </p:sp>
      <p:sp>
        <p:nvSpPr>
          <p:cNvPr id="24" name="TextBox 24"/>
          <p:cNvSpPr txBox="1"/>
          <p:nvPr/>
        </p:nvSpPr>
        <p:spPr>
          <a:xfrm>
            <a:off x="1077434" y="5837498"/>
            <a:ext cx="4914671"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Data-driven Decisions</a:t>
            </a:r>
          </a:p>
        </p:txBody>
      </p:sp>
      <p:sp>
        <p:nvSpPr>
          <p:cNvPr id="26" name="TextBox 26"/>
          <p:cNvSpPr txBox="1"/>
          <p:nvPr/>
        </p:nvSpPr>
        <p:spPr>
          <a:xfrm>
            <a:off x="13292672" y="5837498"/>
            <a:ext cx="2912965" cy="457200"/>
          </a:xfrm>
          <a:prstGeom prst="rect">
            <a:avLst/>
          </a:prstGeom>
        </p:spPr>
        <p:txBody>
          <a:bodyPr lIns="0" tIns="0" rIns="0" bIns="0" rtlCol="0" anchor="t">
            <a:spAutoFit/>
          </a:bodyPr>
          <a:lstStyle/>
          <a:p>
            <a:pPr algn="ctr">
              <a:lnSpc>
                <a:spcPts val="3449"/>
              </a:lnSpc>
            </a:pPr>
            <a:r>
              <a:rPr lang="en-US" sz="2999" b="1">
                <a:solidFill>
                  <a:srgbClr val="FFFFFF"/>
                </a:solidFill>
                <a:latin typeface="Poppins Bold"/>
                <a:ea typeface="Poppins Bold"/>
                <a:cs typeface="Poppins Bold"/>
                <a:sym typeface="Poppins Bold"/>
              </a:rPr>
              <a:t>Visualization</a:t>
            </a:r>
          </a:p>
        </p:txBody>
      </p:sp>
      <p:grpSp>
        <p:nvGrpSpPr>
          <p:cNvPr id="30" name="Group 30"/>
          <p:cNvGrpSpPr/>
          <p:nvPr/>
        </p:nvGrpSpPr>
        <p:grpSpPr>
          <a:xfrm rot="3614395">
            <a:off x="15610373" y="3360482"/>
            <a:ext cx="6061985" cy="439924"/>
            <a:chOff x="0" y="0"/>
            <a:chExt cx="3139792" cy="227858"/>
          </a:xfrm>
        </p:grpSpPr>
        <p:sp>
          <p:nvSpPr>
            <p:cNvPr id="31" name="Freeform 31"/>
            <p:cNvSpPr/>
            <p:nvPr/>
          </p:nvSpPr>
          <p:spPr>
            <a:xfrm>
              <a:off x="0" y="0"/>
              <a:ext cx="3139792" cy="227858"/>
            </a:xfrm>
            <a:custGeom>
              <a:avLst/>
              <a:gdLst/>
              <a:ahLst/>
              <a:cxnLst/>
              <a:rect l="l" t="t" r="r" b="b"/>
              <a:pathLst>
                <a:path w="3139792" h="227858">
                  <a:moveTo>
                    <a:pt x="2936592" y="0"/>
                  </a:moveTo>
                  <a:lnTo>
                    <a:pt x="0" y="0"/>
                  </a:lnTo>
                  <a:lnTo>
                    <a:pt x="203200" y="227858"/>
                  </a:lnTo>
                  <a:lnTo>
                    <a:pt x="3139792" y="227858"/>
                  </a:lnTo>
                  <a:lnTo>
                    <a:pt x="2936592" y="0"/>
                  </a:lnTo>
                  <a:close/>
                </a:path>
              </a:pathLst>
            </a:custGeom>
            <a:solidFill>
              <a:srgbClr val="2B4865"/>
            </a:solidFill>
          </p:spPr>
          <p:txBody>
            <a:bodyPr/>
            <a:lstStyle/>
            <a:p>
              <a:endParaRPr lang="es-CO"/>
            </a:p>
          </p:txBody>
        </p:sp>
        <p:sp>
          <p:nvSpPr>
            <p:cNvPr id="32" name="TextBox 32"/>
            <p:cNvSpPr txBox="1"/>
            <p:nvPr/>
          </p:nvSpPr>
          <p:spPr>
            <a:xfrm>
              <a:off x="101600" y="-38100"/>
              <a:ext cx="2936592"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rot="-1795536">
            <a:off x="17308561" y="-2132694"/>
            <a:ext cx="3826016" cy="3743280"/>
            <a:chOff x="0" y="0"/>
            <a:chExt cx="830765" cy="812800"/>
          </a:xfrm>
        </p:grpSpPr>
        <p:sp>
          <p:nvSpPr>
            <p:cNvPr id="34" name="Freeform 34"/>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35" name="TextBox 35"/>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rot="3614395">
            <a:off x="14267354" y="1480218"/>
            <a:ext cx="7586069" cy="439924"/>
            <a:chOff x="0" y="0"/>
            <a:chExt cx="3929188" cy="227858"/>
          </a:xfrm>
        </p:grpSpPr>
        <p:sp>
          <p:nvSpPr>
            <p:cNvPr id="37" name="Freeform 37"/>
            <p:cNvSpPr/>
            <p:nvPr/>
          </p:nvSpPr>
          <p:spPr>
            <a:xfrm>
              <a:off x="0" y="0"/>
              <a:ext cx="3929188" cy="227858"/>
            </a:xfrm>
            <a:custGeom>
              <a:avLst/>
              <a:gdLst/>
              <a:ahLst/>
              <a:cxnLst/>
              <a:rect l="l" t="t" r="r" b="b"/>
              <a:pathLst>
                <a:path w="3929188" h="227858">
                  <a:moveTo>
                    <a:pt x="3725988" y="0"/>
                  </a:moveTo>
                  <a:lnTo>
                    <a:pt x="0" y="0"/>
                  </a:lnTo>
                  <a:lnTo>
                    <a:pt x="203200" y="227858"/>
                  </a:lnTo>
                  <a:lnTo>
                    <a:pt x="3929188" y="227858"/>
                  </a:lnTo>
                  <a:lnTo>
                    <a:pt x="3725988" y="0"/>
                  </a:lnTo>
                  <a:close/>
                </a:path>
              </a:pathLst>
            </a:custGeom>
            <a:solidFill>
              <a:srgbClr val="0088B6"/>
            </a:solidFill>
          </p:spPr>
          <p:txBody>
            <a:bodyPr/>
            <a:lstStyle/>
            <a:p>
              <a:endParaRPr lang="es-CO"/>
            </a:p>
          </p:txBody>
        </p:sp>
        <p:sp>
          <p:nvSpPr>
            <p:cNvPr id="38" name="TextBox 38"/>
            <p:cNvSpPr txBox="1"/>
            <p:nvPr/>
          </p:nvSpPr>
          <p:spPr>
            <a:xfrm>
              <a:off x="101600" y="-38100"/>
              <a:ext cx="3725988" cy="265958"/>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39"/>
          <p:cNvGrpSpPr/>
          <p:nvPr/>
        </p:nvGrpSpPr>
        <p:grpSpPr>
          <a:xfrm rot="-3617512">
            <a:off x="-2839354" y="-2212490"/>
            <a:ext cx="3826016" cy="3743280"/>
            <a:chOff x="0" y="0"/>
            <a:chExt cx="830765" cy="812800"/>
          </a:xfrm>
        </p:grpSpPr>
        <p:sp>
          <p:nvSpPr>
            <p:cNvPr id="40" name="Freeform 40"/>
            <p:cNvSpPr/>
            <p:nvPr/>
          </p:nvSpPr>
          <p:spPr>
            <a:xfrm>
              <a:off x="0" y="0"/>
              <a:ext cx="830765" cy="812800"/>
            </a:xfrm>
            <a:custGeom>
              <a:avLst/>
              <a:gdLst/>
              <a:ahLst/>
              <a:cxnLst/>
              <a:rect l="l" t="t" r="r" b="b"/>
              <a:pathLst>
                <a:path w="830765" h="812800">
                  <a:moveTo>
                    <a:pt x="0" y="0"/>
                  </a:moveTo>
                  <a:lnTo>
                    <a:pt x="830765" y="0"/>
                  </a:lnTo>
                  <a:lnTo>
                    <a:pt x="830765" y="812800"/>
                  </a:lnTo>
                  <a:lnTo>
                    <a:pt x="0" y="812800"/>
                  </a:lnTo>
                  <a:close/>
                </a:path>
              </a:pathLst>
            </a:custGeom>
            <a:solidFill>
              <a:srgbClr val="2B4865"/>
            </a:solidFill>
          </p:spPr>
          <p:txBody>
            <a:bodyPr/>
            <a:lstStyle/>
            <a:p>
              <a:endParaRPr lang="es-CO"/>
            </a:p>
          </p:txBody>
        </p:sp>
        <p:sp>
          <p:nvSpPr>
            <p:cNvPr id="41" name="TextBox 41"/>
            <p:cNvSpPr txBox="1"/>
            <p:nvPr/>
          </p:nvSpPr>
          <p:spPr>
            <a:xfrm>
              <a:off x="0" y="-38100"/>
              <a:ext cx="830765" cy="850900"/>
            </a:xfrm>
            <a:prstGeom prst="rect">
              <a:avLst/>
            </a:prstGeom>
          </p:spPr>
          <p:txBody>
            <a:bodyPr lIns="50800" tIns="50800" rIns="50800" bIns="50800" rtlCol="0" anchor="ctr"/>
            <a:lstStyle/>
            <a:p>
              <a:pPr algn="ctr">
                <a:lnSpc>
                  <a:spcPts val="2659"/>
                </a:lnSpc>
              </a:pPr>
              <a:endParaRPr/>
            </a:p>
          </p:txBody>
        </p:sp>
      </p:grpSp>
      <p:pic>
        <p:nvPicPr>
          <p:cNvPr id="3" name="Imagen 2">
            <a:extLst>
              <a:ext uri="{FF2B5EF4-FFF2-40B4-BE49-F238E27FC236}">
                <a16:creationId xmlns:a16="http://schemas.microsoft.com/office/drawing/2014/main" id="{5F703A19-8497-C77F-B266-29F64606B72D}"/>
              </a:ext>
            </a:extLst>
          </p:cNvPr>
          <p:cNvPicPr>
            <a:picLocks noChangeAspect="1"/>
          </p:cNvPicPr>
          <p:nvPr/>
        </p:nvPicPr>
        <p:blipFill>
          <a:blip r:embed="rId4"/>
          <a:stretch>
            <a:fillRect/>
          </a:stretch>
        </p:blipFill>
        <p:spPr>
          <a:xfrm>
            <a:off x="353353" y="2138331"/>
            <a:ext cx="9483345" cy="7601087"/>
          </a:xfrm>
          <a:prstGeom prst="rect">
            <a:avLst/>
          </a:prstGeom>
        </p:spPr>
      </p:pic>
      <p:grpSp>
        <p:nvGrpSpPr>
          <p:cNvPr id="42" name="Group 42"/>
          <p:cNvGrpSpPr/>
          <p:nvPr/>
        </p:nvGrpSpPr>
        <p:grpSpPr>
          <a:xfrm rot="7182689">
            <a:off x="-2459765" y="2776133"/>
            <a:ext cx="4800043" cy="449861"/>
            <a:chOff x="0" y="0"/>
            <a:chExt cx="2357911" cy="220984"/>
          </a:xfrm>
        </p:grpSpPr>
        <p:sp>
          <p:nvSpPr>
            <p:cNvPr id="43" name="Freeform 43"/>
            <p:cNvSpPr/>
            <p:nvPr/>
          </p:nvSpPr>
          <p:spPr>
            <a:xfrm>
              <a:off x="0" y="0"/>
              <a:ext cx="2357911" cy="220984"/>
            </a:xfrm>
            <a:custGeom>
              <a:avLst/>
              <a:gdLst/>
              <a:ahLst/>
              <a:cxnLst/>
              <a:rect l="l" t="t" r="r" b="b"/>
              <a:pathLst>
                <a:path w="2357911" h="220984">
                  <a:moveTo>
                    <a:pt x="203200" y="0"/>
                  </a:moveTo>
                  <a:lnTo>
                    <a:pt x="2357911" y="0"/>
                  </a:lnTo>
                  <a:lnTo>
                    <a:pt x="2154711" y="220984"/>
                  </a:lnTo>
                  <a:lnTo>
                    <a:pt x="0" y="220984"/>
                  </a:lnTo>
                  <a:lnTo>
                    <a:pt x="203200" y="0"/>
                  </a:lnTo>
                  <a:close/>
                </a:path>
              </a:pathLst>
            </a:custGeom>
            <a:solidFill>
              <a:srgbClr val="2B4865"/>
            </a:solidFill>
          </p:spPr>
          <p:txBody>
            <a:bodyPr/>
            <a:lstStyle/>
            <a:p>
              <a:endParaRPr lang="es-CO"/>
            </a:p>
          </p:txBody>
        </p:sp>
        <p:sp>
          <p:nvSpPr>
            <p:cNvPr id="44" name="TextBox 44"/>
            <p:cNvSpPr txBox="1"/>
            <p:nvPr/>
          </p:nvSpPr>
          <p:spPr>
            <a:xfrm>
              <a:off x="101600" y="-38100"/>
              <a:ext cx="2154711" cy="259084"/>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rot="7182689">
            <a:off x="-3490340" y="1416877"/>
            <a:ext cx="7451059" cy="429861"/>
            <a:chOff x="0" y="0"/>
            <a:chExt cx="3830456" cy="220984"/>
          </a:xfrm>
        </p:grpSpPr>
        <p:sp>
          <p:nvSpPr>
            <p:cNvPr id="46" name="Freeform 46"/>
            <p:cNvSpPr/>
            <p:nvPr/>
          </p:nvSpPr>
          <p:spPr>
            <a:xfrm>
              <a:off x="0" y="0"/>
              <a:ext cx="3830457" cy="220984"/>
            </a:xfrm>
            <a:custGeom>
              <a:avLst/>
              <a:gdLst/>
              <a:ahLst/>
              <a:cxnLst/>
              <a:rect l="l" t="t" r="r" b="b"/>
              <a:pathLst>
                <a:path w="3830457" h="220984">
                  <a:moveTo>
                    <a:pt x="203200" y="0"/>
                  </a:moveTo>
                  <a:lnTo>
                    <a:pt x="3830457" y="0"/>
                  </a:lnTo>
                  <a:lnTo>
                    <a:pt x="3627257" y="220984"/>
                  </a:lnTo>
                  <a:lnTo>
                    <a:pt x="0" y="220984"/>
                  </a:lnTo>
                  <a:lnTo>
                    <a:pt x="203200" y="0"/>
                  </a:lnTo>
                  <a:close/>
                </a:path>
              </a:pathLst>
            </a:custGeom>
            <a:solidFill>
              <a:srgbClr val="0088B6"/>
            </a:solidFill>
          </p:spPr>
          <p:txBody>
            <a:bodyPr/>
            <a:lstStyle/>
            <a:p>
              <a:endParaRPr lang="es-CO"/>
            </a:p>
          </p:txBody>
        </p:sp>
        <p:sp>
          <p:nvSpPr>
            <p:cNvPr id="47" name="TextBox 47"/>
            <p:cNvSpPr txBox="1"/>
            <p:nvPr/>
          </p:nvSpPr>
          <p:spPr>
            <a:xfrm>
              <a:off x="101600" y="-38100"/>
              <a:ext cx="3627256" cy="259084"/>
            </a:xfrm>
            <a:prstGeom prst="rect">
              <a:avLst/>
            </a:prstGeom>
          </p:spPr>
          <p:txBody>
            <a:bodyPr lIns="50800" tIns="50800" rIns="50800" bIns="50800" rtlCol="0" anchor="ctr"/>
            <a:lstStyle/>
            <a:p>
              <a:pPr algn="ctr">
                <a:lnSpc>
                  <a:spcPts val="2659"/>
                </a:lnSpc>
                <a:spcBef>
                  <a:spcPct val="0"/>
                </a:spcBef>
              </a:pPr>
              <a:endParaRPr/>
            </a:p>
          </p:txBody>
        </p:sp>
      </p:grpSp>
      <p:sp>
        <p:nvSpPr>
          <p:cNvPr id="6" name="CuadroTexto 5">
            <a:extLst>
              <a:ext uri="{FF2B5EF4-FFF2-40B4-BE49-F238E27FC236}">
                <a16:creationId xmlns:a16="http://schemas.microsoft.com/office/drawing/2014/main" id="{AF436B50-FE63-ABE1-A98C-B30A009EFD0C}"/>
              </a:ext>
            </a:extLst>
          </p:cNvPr>
          <p:cNvSpPr txBox="1"/>
          <p:nvPr/>
        </p:nvSpPr>
        <p:spPr>
          <a:xfrm>
            <a:off x="10067163" y="2945594"/>
            <a:ext cx="7535038" cy="5693866"/>
          </a:xfrm>
          <a:prstGeom prst="rect">
            <a:avLst/>
          </a:prstGeom>
          <a:noFill/>
        </p:spPr>
        <p:txBody>
          <a:bodyPr wrap="square">
            <a:spAutoFit/>
          </a:bodyPr>
          <a:lstStyle/>
          <a:p>
            <a:pPr algn="just">
              <a:buFont typeface="+mj-lt"/>
              <a:buAutoNum type="arabicPeriod"/>
            </a:pPr>
            <a:r>
              <a:rPr lang="es-CO" sz="2600" b="1" dirty="0">
                <a:latin typeface="Poppins" panose="00000500000000000000" pitchFamily="2" charset="0"/>
                <a:cs typeface="Poppins" panose="00000500000000000000" pitchFamily="2" charset="0"/>
              </a:rPr>
              <a:t>Dominancia del Mercado:</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Dos tiendas (HY-VEE #3 y CENTRAL CITY 2) lideran claramente con ventas sobre $40M cada una</a:t>
            </a: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Existe una gran brecha entre estos líderes y el resto</a:t>
            </a:r>
          </a:p>
          <a:p>
            <a:pPr algn="just">
              <a:buFont typeface="+mj-lt"/>
              <a:buAutoNum type="arabicPeriod" startAt="2"/>
            </a:pPr>
            <a:r>
              <a:rPr lang="es-CO" sz="2600" b="1" dirty="0">
                <a:latin typeface="Poppins" panose="00000500000000000000" pitchFamily="2" charset="0"/>
                <a:cs typeface="Poppins" panose="00000500000000000000" pitchFamily="2" charset="0"/>
              </a:rPr>
              <a:t>Presencia de Cadenas:</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HY-VEE es el jugador dominante con múltiples tiendas en el top 15</a:t>
            </a:r>
          </a:p>
          <a:p>
            <a:pPr algn="just">
              <a:buFont typeface="+mj-lt"/>
              <a:buAutoNum type="arabicPeriod" startAt="3"/>
            </a:pPr>
            <a:r>
              <a:rPr lang="es-CO" sz="2600" b="1" dirty="0">
                <a:latin typeface="Poppins" panose="00000500000000000000" pitchFamily="2" charset="0"/>
                <a:cs typeface="Poppins" panose="00000500000000000000" pitchFamily="2" charset="0"/>
              </a:rPr>
              <a:t>Distribución:</a:t>
            </a:r>
            <a:endParaRPr lang="es-CO" sz="2600" dirty="0">
              <a:latin typeface="Poppins" panose="00000500000000000000" pitchFamily="2" charset="0"/>
              <a:cs typeface="Poppins" panose="00000500000000000000" pitchFamily="2" charset="0"/>
            </a:endParaRP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Después de los dos líderes, las ventas muestran una disminución gradual</a:t>
            </a:r>
          </a:p>
          <a:p>
            <a:pPr marL="457200" indent="-457200" algn="just">
              <a:buFont typeface="Arial" panose="020B0604020202020204" pitchFamily="34" charset="0"/>
              <a:buChar char="•"/>
            </a:pPr>
            <a:r>
              <a:rPr lang="es-CO" sz="2600" dirty="0">
                <a:latin typeface="Poppins" panose="00000500000000000000" pitchFamily="2" charset="0"/>
                <a:cs typeface="Poppins" panose="00000500000000000000" pitchFamily="2" charset="0"/>
              </a:rPr>
              <a:t>El resto de las tiendas tienen ventas entre $5-15M</a:t>
            </a:r>
          </a:p>
        </p:txBody>
      </p:sp>
    </p:spTree>
    <p:extLst>
      <p:ext uri="{BB962C8B-B14F-4D97-AF65-F5344CB8AC3E}">
        <p14:creationId xmlns:p14="http://schemas.microsoft.com/office/powerpoint/2010/main" val="1383906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2071</TotalTime>
  <Words>928</Words>
  <Application>Microsoft Office PowerPoint</Application>
  <PresentationFormat>Personalizado</PresentationFormat>
  <Paragraphs>158</Paragraphs>
  <Slides>21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21</vt:i4>
      </vt:variant>
    </vt:vector>
  </HeadingPairs>
  <TitlesOfParts>
    <vt:vector size="29" baseType="lpstr">
      <vt:lpstr>Poppins Bold</vt:lpstr>
      <vt:lpstr>Poppins</vt:lpstr>
      <vt:lpstr>Courier New</vt:lpstr>
      <vt:lpstr>Calibri</vt:lpstr>
      <vt:lpstr>Arial</vt:lpstr>
      <vt:lpstr>Poppins Semi-Bold</vt:lpstr>
      <vt:lpstr>Aptos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Modern Professional Business Analytics Presentation</dc:title>
  <dc:creator>CLAUDIA ESTELLA DE LA HOZ GRANADILLO</dc:creator>
  <cp:lastModifiedBy>Hoz Granadillo Claudia E De La</cp:lastModifiedBy>
  <cp:revision>2</cp:revision>
  <dcterms:created xsi:type="dcterms:W3CDTF">2006-08-16T00:00:00Z</dcterms:created>
  <dcterms:modified xsi:type="dcterms:W3CDTF">2024-11-01T23:29:20Z</dcterms:modified>
  <dc:identifier>DAGVJCkfC1o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9e4846-88cf-4894-bf06-ac98d70f27be_Enabled">
    <vt:lpwstr>true</vt:lpwstr>
  </property>
  <property fmtid="{D5CDD505-2E9C-101B-9397-08002B2CF9AE}" pid="3" name="MSIP_Label_349e4846-88cf-4894-bf06-ac98d70f27be_SetDate">
    <vt:lpwstr>2024-10-31T12:58:16Z</vt:lpwstr>
  </property>
  <property fmtid="{D5CDD505-2E9C-101B-9397-08002B2CF9AE}" pid="4" name="MSIP_Label_349e4846-88cf-4894-bf06-ac98d70f27be_Method">
    <vt:lpwstr>Privileged</vt:lpwstr>
  </property>
  <property fmtid="{D5CDD505-2E9C-101B-9397-08002B2CF9AE}" pid="5" name="MSIP_Label_349e4846-88cf-4894-bf06-ac98d70f27be_Name">
    <vt:lpwstr>Pública</vt:lpwstr>
  </property>
  <property fmtid="{D5CDD505-2E9C-101B-9397-08002B2CF9AE}" pid="6" name="MSIP_Label_349e4846-88cf-4894-bf06-ac98d70f27be_SiteId">
    <vt:lpwstr>5fd5460a-b425-49de-9bd0-fcd26270d30c</vt:lpwstr>
  </property>
  <property fmtid="{D5CDD505-2E9C-101B-9397-08002B2CF9AE}" pid="7" name="MSIP_Label_349e4846-88cf-4894-bf06-ac98d70f27be_ActionId">
    <vt:lpwstr>fa33a58e-839e-42a7-bbe6-2fda8b445c11</vt:lpwstr>
  </property>
  <property fmtid="{D5CDD505-2E9C-101B-9397-08002B2CF9AE}" pid="8" name="MSIP_Label_349e4846-88cf-4894-bf06-ac98d70f27be_ContentBits">
    <vt:lpwstr>0</vt:lpwstr>
  </property>
</Properties>
</file>